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31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ags/tag32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68.xml" ContentType="application/vnd.openxmlformats-officedocument.presentationml.tag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6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charts/chart15.xml" ContentType="application/vnd.openxmlformats-officedocument.drawingml.chart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965" r:id="rId2"/>
    <p:sldMasterId id="2147483877" r:id="rId3"/>
    <p:sldMasterId id="2147483942" r:id="rId4"/>
    <p:sldMasterId id="2147483648" r:id="rId5"/>
    <p:sldMasterId id="2147483825" r:id="rId6"/>
  </p:sldMasterIdLst>
  <p:notesMasterIdLst>
    <p:notesMasterId r:id="rId47"/>
  </p:notesMasterIdLst>
  <p:sldIdLst>
    <p:sldId id="272" r:id="rId7"/>
    <p:sldId id="435" r:id="rId8"/>
    <p:sldId id="434" r:id="rId9"/>
    <p:sldId id="417" r:id="rId10"/>
    <p:sldId id="430" r:id="rId11"/>
    <p:sldId id="431" r:id="rId12"/>
    <p:sldId id="425" r:id="rId13"/>
    <p:sldId id="424" r:id="rId14"/>
    <p:sldId id="437" r:id="rId15"/>
    <p:sldId id="427" r:id="rId16"/>
    <p:sldId id="438" r:id="rId17"/>
    <p:sldId id="428" r:id="rId18"/>
    <p:sldId id="439" r:id="rId19"/>
    <p:sldId id="440" r:id="rId20"/>
    <p:sldId id="444" r:id="rId21"/>
    <p:sldId id="449" r:id="rId22"/>
    <p:sldId id="453" r:id="rId23"/>
    <p:sldId id="454" r:id="rId24"/>
    <p:sldId id="455" r:id="rId25"/>
    <p:sldId id="2145707167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2145707168" r:id="rId42"/>
    <p:sldId id="5737" r:id="rId43"/>
    <p:sldId id="347" r:id="rId44"/>
    <p:sldId id="5752" r:id="rId45"/>
    <p:sldId id="299" r:id="rId46"/>
  </p:sldIdLst>
  <p:sldSz cx="12192000" cy="6858000"/>
  <p:notesSz cx="6858000" cy="9144000"/>
  <p:embeddedFontLst>
    <p:embeddedFont>
      <p:font typeface="Aptos Narrow" panose="020B0604020202020204" charset="0"/>
      <p:regular r:id="rId48"/>
      <p:bold r:id="rId49"/>
      <p:italic r:id="rId50"/>
      <p:boldItalic r:id="rId51"/>
    </p:embeddedFont>
    <p:embeddedFont>
      <p:font typeface="Arial Black" panose="020B0A04020102020204" pitchFamily="34" charset="0"/>
      <p:bold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alibri Light" panose="020F0302020204030204" pitchFamily="34" charset="0"/>
      <p:regular r:id="rId57"/>
      <p:italic r:id="rId58"/>
    </p:embeddedFont>
    <p:embeddedFont>
      <p:font typeface="Garamond" panose="02020404030301010803" pitchFamily="18" charset="0"/>
      <p:regular r:id="rId59"/>
      <p:bold r:id="rId60"/>
      <p:italic r:id="rId61"/>
    </p:embeddedFont>
    <p:embeddedFont>
      <p:font typeface="Segoe UI" panose="020B0502040204020203" pitchFamily="34" charset="0"/>
      <p:regular r:id="rId62"/>
      <p:bold r:id="rId63"/>
      <p:italic r:id="rId64"/>
      <p:boldItalic r:id="rId65"/>
    </p:embeddedFont>
    <p:embeddedFont>
      <p:font typeface="Tw Cen MT" panose="020B0602020104020603" pitchFamily="34" charset="-18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79" roundtripDataSignature="AMtx7mgPdveRyzONAzVNmBOTLYrxLOI5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9" Type="http://customschemas.google.com/relationships/presentationmetadata" Target="meta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4.fntdata"/><Relationship Id="rId82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8" Type="http://schemas.openxmlformats.org/officeDocument/2006/relationships/slide" Target="slides/slide2.xml"/><Relationship Id="rId51" Type="http://schemas.openxmlformats.org/officeDocument/2006/relationships/font" Target="fonts/font4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32813988770861E-2"/>
          <c:y val="7.6919465295833336E-2"/>
          <c:w val="0.7898210990084843"/>
          <c:h val="0.893667636779976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doklady</c:v>
                </c:pt>
              </c:strCache>
            </c:strRef>
          </c:tx>
          <c:spPr>
            <a:solidFill>
              <a:srgbClr val="D7144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6C7-43DB-86E8-16056DFE94E9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1FF-469E-930F-22436D2CD91D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9D-46EA-A510-5FFA061A9280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29D-46EA-A510-5FFA061A9280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6C7-43DB-86E8-16056DFE94E9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6C7-43DB-86E8-16056DFE94E9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00000</c:v>
                </c:pt>
                <c:pt idx="1">
                  <c:v>11000</c:v>
                </c:pt>
                <c:pt idx="2">
                  <c:v>10000</c:v>
                </c:pt>
                <c:pt idx="3">
                  <c:v>01000</c:v>
                </c:pt>
                <c:pt idx="4">
                  <c:v>00011</c:v>
                </c:pt>
                <c:pt idx="5">
                  <c:v>11011</c:v>
                </c:pt>
                <c:pt idx="6">
                  <c:v>00010</c:v>
                </c:pt>
                <c:pt idx="7">
                  <c:v>11010</c:v>
                </c:pt>
                <c:pt idx="8">
                  <c:v>10011</c:v>
                </c:pt>
                <c:pt idx="9">
                  <c:v>11100</c:v>
                </c:pt>
                <c:pt idx="10">
                  <c:v>00100</c:v>
                </c:pt>
                <c:pt idx="11">
                  <c:v>00001</c:v>
                </c:pt>
                <c:pt idx="12">
                  <c:v>10010</c:v>
                </c:pt>
                <c:pt idx="13">
                  <c:v>11001</c:v>
                </c:pt>
                <c:pt idx="14">
                  <c:v>11110</c:v>
                </c:pt>
                <c:pt idx="15">
                  <c:v>10100</c:v>
                </c:pt>
                <c:pt idx="16">
                  <c:v>01011</c:v>
                </c:pt>
                <c:pt idx="17">
                  <c:v>ostatní kombinace</c:v>
                </c:pt>
              </c:strCache>
            </c:strRef>
          </c:cat>
          <c:val>
            <c:numRef>
              <c:f>Sheet1!$B$2:$B$19</c:f>
              <c:numCache>
                <c:formatCode>0.0%</c:formatCode>
                <c:ptCount val="18"/>
                <c:pt idx="0">
                  <c:v>0.35399507860004475</c:v>
                </c:pt>
                <c:pt idx="1">
                  <c:v>0.11560544743388987</c:v>
                </c:pt>
                <c:pt idx="2">
                  <c:v>9.0584941600742958E-2</c:v>
                </c:pt>
                <c:pt idx="3">
                  <c:v>5.8989011584948382E-2</c:v>
                </c:pt>
                <c:pt idx="4">
                  <c:v>5.4908181319016536E-2</c:v>
                </c:pt>
                <c:pt idx="5">
                  <c:v>3.9242402673553917E-2</c:v>
                </c:pt>
                <c:pt idx="6">
                  <c:v>3.7547705719263282E-2</c:v>
                </c:pt>
                <c:pt idx="7">
                  <c:v>2.9928348212772592E-2</c:v>
                </c:pt>
                <c:pt idx="8">
                  <c:v>2.4884930076803667E-2</c:v>
                </c:pt>
                <c:pt idx="9">
                  <c:v>2.3210569485964519E-2</c:v>
                </c:pt>
                <c:pt idx="10">
                  <c:v>1.9665263457588514E-2</c:v>
                </c:pt>
                <c:pt idx="11">
                  <c:v>1.8343399833241819E-2</c:v>
                </c:pt>
                <c:pt idx="12">
                  <c:v>1.7828211959137467E-2</c:v>
                </c:pt>
                <c:pt idx="13">
                  <c:v>1.567255743327978E-2</c:v>
                </c:pt>
                <c:pt idx="14">
                  <c:v>1.4933669561209065E-2</c:v>
                </c:pt>
                <c:pt idx="15">
                  <c:v>1.3571133209959394E-2</c:v>
                </c:pt>
                <c:pt idx="16">
                  <c:v>1.0629139297310854E-2</c:v>
                </c:pt>
                <c:pt idx="17">
                  <c:v>6.0460008541272647E-2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C7-43DB-86E8-16056DFE94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15351784"/>
        <c:axId val="415357272"/>
      </c:barChart>
      <c:catAx>
        <c:axId val="415351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5357272"/>
        <c:crosses val="autoZero"/>
        <c:auto val="1"/>
        <c:lblAlgn val="ctr"/>
        <c:lblOffset val="100"/>
        <c:noMultiLvlLbl val="0"/>
      </c:catAx>
      <c:valAx>
        <c:axId val="415357272"/>
        <c:scaling>
          <c:orientation val="minMax"/>
          <c:max val="1"/>
        </c:scaling>
        <c:delete val="0"/>
        <c:axPos val="t"/>
        <c:numFmt formatCode="0\ 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5351784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List1!$J$1</c:f>
              <c:strCache>
                <c:ptCount val="1"/>
                <c:pt idx="0">
                  <c:v>Řada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List1!$J$2:$J$11</c:f>
              <c:numCache>
                <c:formatCode>General</c:formatCode>
                <c:ptCount val="10"/>
                <c:pt idx="0">
                  <c:v>7626</c:v>
                </c:pt>
                <c:pt idx="1">
                  <c:v>9066</c:v>
                </c:pt>
                <c:pt idx="2">
                  <c:v>10631</c:v>
                </c:pt>
                <c:pt idx="3">
                  <c:v>11352</c:v>
                </c:pt>
                <c:pt idx="4">
                  <c:v>11690</c:v>
                </c:pt>
                <c:pt idx="5">
                  <c:v>12724</c:v>
                </c:pt>
                <c:pt idx="6">
                  <c:v>13405</c:v>
                </c:pt>
                <c:pt idx="7">
                  <c:v>13484</c:v>
                </c:pt>
                <c:pt idx="8">
                  <c:v>14563</c:v>
                </c:pt>
                <c:pt idx="9">
                  <c:v>16340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25-4688-B97D-9CC61D8E3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535519"/>
        <c:axId val="762533023"/>
      </c:lineChart>
      <c:catAx>
        <c:axId val="7625355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3023"/>
        <c:crosses val="autoZero"/>
        <c:auto val="1"/>
        <c:lblAlgn val="ctr"/>
        <c:lblOffset val="100"/>
        <c:tickLblSkip val="1"/>
        <c:noMultiLvlLbl val="0"/>
      </c:catAx>
      <c:valAx>
        <c:axId val="76253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List1!$K$1</c:f>
              <c:strCache>
                <c:ptCount val="1"/>
                <c:pt idx="0">
                  <c:v>Řada 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List1!$K$2:$K$11</c:f>
              <c:numCache>
                <c:formatCode>General</c:formatCode>
                <c:ptCount val="10"/>
                <c:pt idx="0">
                  <c:v>1188297</c:v>
                </c:pt>
                <c:pt idx="1">
                  <c:v>1494589</c:v>
                </c:pt>
                <c:pt idx="2">
                  <c:v>1659177</c:v>
                </c:pt>
                <c:pt idx="3">
                  <c:v>1770470</c:v>
                </c:pt>
                <c:pt idx="4">
                  <c:v>1850562</c:v>
                </c:pt>
                <c:pt idx="5">
                  <c:v>1916855</c:v>
                </c:pt>
                <c:pt idx="6">
                  <c:v>1957485</c:v>
                </c:pt>
                <c:pt idx="7">
                  <c:v>2010688</c:v>
                </c:pt>
                <c:pt idx="8">
                  <c:v>2037105</c:v>
                </c:pt>
                <c:pt idx="9">
                  <c:v>2076626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B1-4D2E-BEDF-081A2B14D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535519"/>
        <c:axId val="762533023"/>
      </c:lineChart>
      <c:catAx>
        <c:axId val="7625355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3023"/>
        <c:crosses val="autoZero"/>
        <c:auto val="1"/>
        <c:lblAlgn val="ctr"/>
        <c:lblOffset val="100"/>
        <c:tickLblSkip val="1"/>
        <c:noMultiLvlLbl val="0"/>
      </c:catAx>
      <c:valAx>
        <c:axId val="76253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>
                <a:solidFill>
                  <a:schemeClr val="tx1"/>
                </a:solidFill>
              </a:rPr>
              <a:t>Podíl pacientů </a:t>
            </a:r>
            <a:r>
              <a:rPr lang="cs-CZ" sz="1400" dirty="0">
                <a:solidFill>
                  <a:schemeClr val="tx1"/>
                </a:solidFill>
              </a:rPr>
              <a:t>s onemocněním</a:t>
            </a:r>
            <a:endParaRPr lang="en-US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5403549721410319"/>
          <c:y val="1.1153513508922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43742719742594921"/>
          <c:y val="0.14164867484936794"/>
          <c:w val="0.51570801998495241"/>
          <c:h val="0.83257007673658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14377B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List1!$A$2:$A$18</c:f>
              <c:strCache>
                <c:ptCount val="17"/>
                <c:pt idx="0">
                  <c:v>Demence</c:v>
                </c:pt>
                <c:pt idx="1">
                  <c:v>Cévní nemoci mozku</c:v>
                </c:pt>
                <c:pt idx="2">
                  <c:v>Srdeční selhání</c:v>
                </c:pt>
                <c:pt idx="3">
                  <c:v>Periferní cévní onemocnění</c:v>
                </c:pt>
                <c:pt idx="4">
                  <c:v>Diabetes mellitus s chronickými komplikacemi</c:v>
                </c:pt>
                <c:pt idx="5">
                  <c:v>Onemocnění ledvin</c:v>
                </c:pt>
                <c:pt idx="6">
                  <c:v>Chronické plicní onemocnění</c:v>
                </c:pt>
                <c:pt idx="7">
                  <c:v>Nádorové onemocnění (bez metastází)</c:v>
                </c:pt>
                <c:pt idx="8">
                  <c:v>Diabetes mellitus bez komplikací</c:v>
                </c:pt>
                <c:pt idx="9">
                  <c:v>Infarkt myokardu</c:v>
                </c:pt>
                <c:pt idx="10">
                  <c:v>Mírné onemocnění jater</c:v>
                </c:pt>
                <c:pt idx="11">
                  <c:v>Vředová choroba gastroduodena</c:v>
                </c:pt>
                <c:pt idx="12">
                  <c:v>Hemiplegie/paraplegie</c:v>
                </c:pt>
                <c:pt idx="13">
                  <c:v>Onemocnění pojivových tkání</c:v>
                </c:pt>
                <c:pt idx="14">
                  <c:v>Nádorové onemocnění s metastázemi</c:v>
                </c:pt>
                <c:pt idx="15">
                  <c:v>Středně závažné nebo vážné onemocnění jater</c:v>
                </c:pt>
                <c:pt idx="16">
                  <c:v>HIV/AIDS</c:v>
                </c:pt>
              </c:strCache>
            </c:strRef>
          </c:cat>
          <c:val>
            <c:numRef>
              <c:f>List1!$B$2:$B$18</c:f>
              <c:numCache>
                <c:formatCode>General</c:formatCode>
                <c:ptCount val="17"/>
                <c:pt idx="0">
                  <c:v>0.52807995171455446</c:v>
                </c:pt>
                <c:pt idx="1">
                  <c:v>0.50986061788526593</c:v>
                </c:pt>
                <c:pt idx="2">
                  <c:v>0.41943769914237189</c:v>
                </c:pt>
                <c:pt idx="3">
                  <c:v>0.37758095532192637</c:v>
                </c:pt>
                <c:pt idx="4">
                  <c:v>0.30923739876198364</c:v>
                </c:pt>
                <c:pt idx="5">
                  <c:v>0.26587875300029479</c:v>
                </c:pt>
                <c:pt idx="6">
                  <c:v>0.26047471330516681</c:v>
                </c:pt>
                <c:pt idx="7">
                  <c:v>0.21453335766320902</c:v>
                </c:pt>
                <c:pt idx="8">
                  <c:v>0.20653257162107155</c:v>
                </c:pt>
                <c:pt idx="9">
                  <c:v>9.7637662647558354E-2</c:v>
                </c:pt>
                <c:pt idx="10">
                  <c:v>7.4786294793874483E-2</c:v>
                </c:pt>
                <c:pt idx="11">
                  <c:v>7.3789705655292456E-2</c:v>
                </c:pt>
                <c:pt idx="12">
                  <c:v>7.0350771303847398E-2</c:v>
                </c:pt>
                <c:pt idx="13">
                  <c:v>6.1030557388094271E-2</c:v>
                </c:pt>
                <c:pt idx="14">
                  <c:v>3.2943587440169564E-2</c:v>
                </c:pt>
                <c:pt idx="15">
                  <c:v>7.2989627051078705E-3</c:v>
                </c:pt>
                <c:pt idx="16">
                  <c:v>2.1054700110888087E-4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B-4067-8117-9574DEFE2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665670256"/>
        <c:axId val="943547936"/>
      </c:barChart>
      <c:catAx>
        <c:axId val="6656702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3547936"/>
        <c:crosses val="autoZero"/>
        <c:auto val="1"/>
        <c:lblAlgn val="ctr"/>
        <c:lblOffset val="100"/>
        <c:noMultiLvlLbl val="0"/>
      </c:catAx>
      <c:valAx>
        <c:axId val="943547936"/>
        <c:scaling>
          <c:orientation val="minMax"/>
        </c:scaling>
        <c:delete val="0"/>
        <c:axPos val="t"/>
        <c:numFmt formatCode="0\ 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567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/>
              <a:t>Místo</a:t>
            </a:r>
            <a:r>
              <a:rPr lang="cs-CZ" sz="1400" b="1" baseline="0" dirty="0"/>
              <a:t> úmrtí geriatrických pacientů </a:t>
            </a:r>
            <a:r>
              <a:rPr lang="cs-CZ" sz="1400" b="1" dirty="0"/>
              <a:t>z očekávatelných příčin ČR</a:t>
            </a:r>
            <a:endParaRPr lang="en-US" sz="1400" b="1" dirty="0"/>
          </a:p>
        </c:rich>
      </c:tx>
      <c:layout>
        <c:manualLayout>
          <c:xMode val="edge"/>
          <c:yMode val="edge"/>
          <c:x val="0.16749326740259135"/>
          <c:y val="1.358431635412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116148669791611E-2"/>
          <c:y val="9.5021115111193419E-2"/>
          <c:w val="0.55871006561570769"/>
          <c:h val="0.802536697786022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Ve zdravotnickém zařízení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24-4F64-B24D-AF039A0D9E9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74-458D-B71A-09D6F81DA6EC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2019</c:v>
                </c:pt>
                <c:pt idx="2">
                  <c:v>2023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0.86098640531141324</c:v>
                </c:pt>
                <c:pt idx="1">
                  <c:v>0.791305080461707</c:v>
                </c:pt>
                <c:pt idx="2">
                  <c:v>0.73512540771566748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24-4F64-B24D-AF039A0D9E9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Doma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2019</c:v>
                </c:pt>
                <c:pt idx="2">
                  <c:v>2023</c:v>
                </c:pt>
              </c:numCache>
            </c:numRef>
          </c:cat>
          <c:val>
            <c:numRef>
              <c:f>List1!$C$2:$C$4</c:f>
              <c:numCache>
                <c:formatCode>General</c:formatCode>
                <c:ptCount val="3"/>
                <c:pt idx="0">
                  <c:v>0.10515333544103699</c:v>
                </c:pt>
                <c:pt idx="1">
                  <c:v>0.15325638217204482</c:v>
                </c:pt>
                <c:pt idx="2">
                  <c:v>0.19646271510516253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A24-4F64-B24D-AF039A0D9E9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Zařízení sociálních služeb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2019</c:v>
                </c:pt>
                <c:pt idx="2">
                  <c:v>2023</c:v>
                </c:pt>
              </c:numCache>
            </c:numRef>
          </c:cat>
          <c:val>
            <c:numRef>
              <c:f>List1!$D$2:$D$4</c:f>
              <c:numCache>
                <c:formatCode>General</c:formatCode>
                <c:ptCount val="3"/>
                <c:pt idx="0">
                  <c:v>2.7126146063863422E-2</c:v>
                </c:pt>
                <c:pt idx="1">
                  <c:v>5.116971382031623E-2</c:v>
                </c:pt>
                <c:pt idx="2">
                  <c:v>6.4306602181981781E-2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24-4F64-B24D-AF039A0D9E93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Na ulici, při převozu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List1!$A$2:$A$4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2019</c:v>
                </c:pt>
                <c:pt idx="2">
                  <c:v>2023</c:v>
                </c:pt>
              </c:numCache>
            </c:numRef>
          </c:cat>
          <c:val>
            <c:numRef>
              <c:f>List1!$E$2:$E$4</c:f>
              <c:numCache>
                <c:formatCode>General</c:formatCode>
                <c:ptCount val="3"/>
                <c:pt idx="0">
                  <c:v>1.7704710717673096E-3</c:v>
                </c:pt>
                <c:pt idx="1">
                  <c:v>2.0220743112309377E-3</c:v>
                </c:pt>
                <c:pt idx="2">
                  <c:v>2.1369924642897311E-3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A24-4F64-B24D-AF039A0D9E93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Jiné, nezjištěno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List1!$A$2:$A$4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2019</c:v>
                </c:pt>
                <c:pt idx="2">
                  <c:v>2023</c:v>
                </c:pt>
              </c:numCache>
            </c:numRef>
          </c:cat>
          <c:val>
            <c:numRef>
              <c:f>List1!$F$2:$F$4</c:f>
              <c:numCache>
                <c:formatCode>General</c:formatCode>
                <c:ptCount val="3"/>
                <c:pt idx="0">
                  <c:v>4.9636421119190642E-3</c:v>
                </c:pt>
                <c:pt idx="1">
                  <c:v>2.2467492347010417E-3</c:v>
                </c:pt>
                <c:pt idx="2">
                  <c:v>1.9682825328984368E-3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A24-4F64-B24D-AF039A0D9E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6"/>
        <c:overlap val="100"/>
        <c:axId val="405185896"/>
        <c:axId val="405182368"/>
      </c:barChart>
      <c:catAx>
        <c:axId val="40518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5182368"/>
        <c:crosses val="autoZero"/>
        <c:auto val="1"/>
        <c:lblAlgn val="ctr"/>
        <c:lblOffset val="100"/>
        <c:noMultiLvlLbl val="0"/>
      </c:catAx>
      <c:valAx>
        <c:axId val="405182368"/>
        <c:scaling>
          <c:orientation val="minMax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5185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221552316494472"/>
          <c:y val="0.28030961099364082"/>
          <c:w val="0.43564874592235153"/>
          <c:h val="0.17365076668761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-5400000" vert="horz"/>
    <a:lstStyle/>
    <a:p>
      <a:pPr>
        <a:defRPr sz="1200">
          <a:solidFill>
            <a:schemeClr val="tx1"/>
          </a:solidFill>
          <a:latin typeface="+mn-lt"/>
        </a:defRPr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0-49 let</c:v>
                </c:pt>
                <c:pt idx="1">
                  <c:v>50-59 let</c:v>
                </c:pt>
                <c:pt idx="2">
                  <c:v>60-69 let</c:v>
                </c:pt>
                <c:pt idx="3">
                  <c:v>70-79 let</c:v>
                </c:pt>
                <c:pt idx="4">
                  <c:v>80-89 let</c:v>
                </c:pt>
                <c:pt idx="5">
                  <c:v>90+ let</c:v>
                </c:pt>
              </c:strCache>
            </c:strRef>
          </c:cat>
          <c:val>
            <c:numRef>
              <c:f>List1!$B$2:$B$7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235</c:v>
                </c:pt>
                <c:pt idx="3">
                  <c:v>342</c:v>
                </c:pt>
                <c:pt idx="4">
                  <c:v>220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58-4875-9361-F54AD13FEC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0-49 let</c:v>
                </c:pt>
                <c:pt idx="1">
                  <c:v>50-59 let</c:v>
                </c:pt>
                <c:pt idx="2">
                  <c:v>60-69 let</c:v>
                </c:pt>
                <c:pt idx="3">
                  <c:v>70-79 let</c:v>
                </c:pt>
                <c:pt idx="4">
                  <c:v>80-89 let</c:v>
                </c:pt>
                <c:pt idx="5">
                  <c:v>90+ let</c:v>
                </c:pt>
              </c:strCache>
            </c:strRef>
          </c:cat>
          <c:val>
            <c:numRef>
              <c:f>List1!$C$2:$C$7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508</c:v>
                </c:pt>
                <c:pt idx="3">
                  <c:v>732</c:v>
                </c:pt>
                <c:pt idx="4">
                  <c:v>467</c:v>
                </c:pt>
                <c:pt idx="5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58-4875-9361-F54AD13FEC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0-49 let</c:v>
                </c:pt>
                <c:pt idx="1">
                  <c:v>50-59 let</c:v>
                </c:pt>
                <c:pt idx="2">
                  <c:v>60-69 let</c:v>
                </c:pt>
                <c:pt idx="3">
                  <c:v>70-79 let</c:v>
                </c:pt>
                <c:pt idx="4">
                  <c:v>80-89 let</c:v>
                </c:pt>
                <c:pt idx="5">
                  <c:v>90+ let</c:v>
                </c:pt>
              </c:strCache>
            </c:strRef>
          </c:cat>
          <c:val>
            <c:numRef>
              <c:f>List1!$D$2:$D$7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678</c:v>
                </c:pt>
                <c:pt idx="3">
                  <c:v>1132</c:v>
                </c:pt>
                <c:pt idx="4">
                  <c:v>764</c:v>
                </c:pt>
                <c:pt idx="5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D-4486-A397-014C8BE15097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0-49 let</c:v>
                </c:pt>
                <c:pt idx="1">
                  <c:v>50-59 let</c:v>
                </c:pt>
                <c:pt idx="2">
                  <c:v>60-69 let</c:v>
                </c:pt>
                <c:pt idx="3">
                  <c:v>70-79 let</c:v>
                </c:pt>
                <c:pt idx="4">
                  <c:v>80-89 let</c:v>
                </c:pt>
                <c:pt idx="5">
                  <c:v>90+ let</c:v>
                </c:pt>
              </c:strCache>
            </c:strRef>
          </c:cat>
          <c:val>
            <c:numRef>
              <c:f>List1!$E$2:$E$7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795</c:v>
                </c:pt>
                <c:pt idx="3">
                  <c:v>1373</c:v>
                </c:pt>
                <c:pt idx="4">
                  <c:v>949</c:v>
                </c:pt>
                <c:pt idx="5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4D-4486-A397-014C8BE15097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0-49 let</c:v>
                </c:pt>
                <c:pt idx="1">
                  <c:v>50-59 let</c:v>
                </c:pt>
                <c:pt idx="2">
                  <c:v>60-69 let</c:v>
                </c:pt>
                <c:pt idx="3">
                  <c:v>70-79 let</c:v>
                </c:pt>
                <c:pt idx="4">
                  <c:v>80-89 let</c:v>
                </c:pt>
                <c:pt idx="5">
                  <c:v>90+ let</c:v>
                </c:pt>
              </c:strCache>
            </c:strRef>
          </c:cat>
          <c:val>
            <c:numRef>
              <c:f>List1!$F$2:$F$7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877</c:v>
                </c:pt>
                <c:pt idx="3">
                  <c:v>1597</c:v>
                </c:pt>
                <c:pt idx="4">
                  <c:v>1171</c:v>
                </c:pt>
                <c:pt idx="5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4D-4486-A397-014C8BE15097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0-49 let</c:v>
                </c:pt>
                <c:pt idx="1">
                  <c:v>50-59 let</c:v>
                </c:pt>
                <c:pt idx="2">
                  <c:v>60-69 let</c:v>
                </c:pt>
                <c:pt idx="3">
                  <c:v>70-79 let</c:v>
                </c:pt>
                <c:pt idx="4">
                  <c:v>80-89 let</c:v>
                </c:pt>
                <c:pt idx="5">
                  <c:v>90+ let</c:v>
                </c:pt>
              </c:strCache>
            </c:strRef>
          </c:cat>
          <c:val>
            <c:numRef>
              <c:f>List1!$G$2:$G$7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901</c:v>
                </c:pt>
                <c:pt idx="3">
                  <c:v>1726</c:v>
                </c:pt>
                <c:pt idx="4">
                  <c:v>1273</c:v>
                </c:pt>
                <c:pt idx="5">
                  <c:v>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C6-4A6D-8C90-9E3A9AE9AC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78324079"/>
        <c:axId val="1378323247"/>
      </c:barChart>
      <c:catAx>
        <c:axId val="137832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78323247"/>
        <c:crosses val="autoZero"/>
        <c:auto val="1"/>
        <c:lblAlgn val="ctr"/>
        <c:lblOffset val="100"/>
        <c:noMultiLvlLbl val="0"/>
      </c:catAx>
      <c:valAx>
        <c:axId val="137832324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7832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0248756218906E-2"/>
          <c:y val="5.6603773584905662E-2"/>
          <c:w val="0.87396351575456055"/>
          <c:h val="0.76650943396226412"/>
        </c:manualLayout>
      </c:layout>
      <c:lineChart>
        <c:grouping val="standard"/>
        <c:varyColors val="0"/>
        <c:ser>
          <c:idx val="0"/>
          <c:order val="0"/>
          <c:tx>
            <c:strRef>
              <c:f>List3!$B$1</c:f>
              <c:strCache>
                <c:ptCount val="1"/>
                <c:pt idx="0">
                  <c:v>Fyzické osoby</c:v>
                </c:pt>
              </c:strCache>
            </c:strRef>
          </c:tx>
          <c:spPr>
            <a:ln w="28575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strRef>
              <c:f>List3!$A$2:$A$11</c:f>
              <c:strCache>
                <c:ptCount val="10"/>
                <c:pt idx="0">
                  <c:v>do 29</c:v>
                </c:pt>
                <c:pt idx="1">
                  <c:v>30-34</c:v>
                </c:pt>
                <c:pt idx="2">
                  <c:v>35-39</c:v>
                </c:pt>
                <c:pt idx="3">
                  <c:v>40-44</c:v>
                </c:pt>
                <c:pt idx="4">
                  <c:v>45-49</c:v>
                </c:pt>
                <c:pt idx="5">
                  <c:v>50-54</c:v>
                </c:pt>
                <c:pt idx="6">
                  <c:v>55-59</c:v>
                </c:pt>
                <c:pt idx="7">
                  <c:v>60-64</c:v>
                </c:pt>
                <c:pt idx="8">
                  <c:v>65-69</c:v>
                </c:pt>
                <c:pt idx="9">
                  <c:v>70 a více</c:v>
                </c:pt>
              </c:strCache>
            </c:strRef>
          </c:cat>
          <c:val>
            <c:numRef>
              <c:f>List3!$B$2:$B$11</c:f>
              <c:numCache>
                <c:formatCode>General</c:formatCode>
                <c:ptCount val="10"/>
                <c:pt idx="0">
                  <c:v>2.7660439999999999</c:v>
                </c:pt>
                <c:pt idx="1">
                  <c:v>3.8152339999999998</c:v>
                </c:pt>
                <c:pt idx="2">
                  <c:v>9.0475539999999999</c:v>
                </c:pt>
                <c:pt idx="3">
                  <c:v>10.56002</c:v>
                </c:pt>
                <c:pt idx="4">
                  <c:v>18.108730000000001</c:v>
                </c:pt>
                <c:pt idx="5">
                  <c:v>17.522819999999999</c:v>
                </c:pt>
                <c:pt idx="6">
                  <c:v>17.9316</c:v>
                </c:pt>
                <c:pt idx="7">
                  <c:v>12.535769999999999</c:v>
                </c:pt>
                <c:pt idx="8">
                  <c:v>4.6736610000000001</c:v>
                </c:pt>
                <c:pt idx="9">
                  <c:v>1.553345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08-42DE-B7D2-E8B23BC5B0EE}"/>
            </c:ext>
          </c:extLst>
        </c:ser>
        <c:ser>
          <c:idx val="1"/>
          <c:order val="1"/>
          <c:tx>
            <c:strRef>
              <c:f>List3!$C$1</c:f>
              <c:strCache>
                <c:ptCount val="1"/>
                <c:pt idx="0">
                  <c:v>Úvazky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strRef>
              <c:f>List3!$A$2:$A$11</c:f>
              <c:strCache>
                <c:ptCount val="10"/>
                <c:pt idx="0">
                  <c:v>do 29</c:v>
                </c:pt>
                <c:pt idx="1">
                  <c:v>30-34</c:v>
                </c:pt>
                <c:pt idx="2">
                  <c:v>35-39</c:v>
                </c:pt>
                <c:pt idx="3">
                  <c:v>40-44</c:v>
                </c:pt>
                <c:pt idx="4">
                  <c:v>45-49</c:v>
                </c:pt>
                <c:pt idx="5">
                  <c:v>50-54</c:v>
                </c:pt>
                <c:pt idx="6">
                  <c:v>55-59</c:v>
                </c:pt>
                <c:pt idx="7">
                  <c:v>60-64</c:v>
                </c:pt>
                <c:pt idx="8">
                  <c:v>65-69</c:v>
                </c:pt>
                <c:pt idx="9">
                  <c:v>70 a více</c:v>
                </c:pt>
              </c:strCache>
            </c:strRef>
          </c:cat>
          <c:val>
            <c:numRef>
              <c:f>List3!$C$2:$C$11</c:f>
              <c:numCache>
                <c:formatCode>General</c:formatCode>
                <c:ptCount val="10"/>
                <c:pt idx="0">
                  <c:v>2.3783189999999998</c:v>
                </c:pt>
                <c:pt idx="1">
                  <c:v>3.5696349999999999</c:v>
                </c:pt>
                <c:pt idx="2">
                  <c:v>8.6817890000000002</c:v>
                </c:pt>
                <c:pt idx="3">
                  <c:v>10.30841</c:v>
                </c:pt>
                <c:pt idx="4">
                  <c:v>17.996970000000001</c:v>
                </c:pt>
                <c:pt idx="5">
                  <c:v>18.078610000000001</c:v>
                </c:pt>
                <c:pt idx="6">
                  <c:v>18.870819999999998</c:v>
                </c:pt>
                <c:pt idx="7">
                  <c:v>13.071820000000001</c:v>
                </c:pt>
                <c:pt idx="8">
                  <c:v>4.4008149999999997</c:v>
                </c:pt>
                <c:pt idx="9">
                  <c:v>1.3650690000000001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BC-44A0-93C3-C53684558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629152"/>
        <c:axId val="339627584"/>
      </c:lineChart>
      <c:catAx>
        <c:axId val="3396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cs-CZ"/>
          </a:p>
        </c:txPr>
        <c:crossAx val="33962758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3962758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339629152"/>
        <c:crosses val="autoZero"/>
        <c:crossBetween val="between"/>
      </c:valAx>
      <c:spPr>
        <a:noFill/>
        <a:ln w="25399">
          <a:noFill/>
        </a:ln>
      </c:spPr>
    </c:plotArea>
    <c:legend>
      <c:legendPos val="t"/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+mn-lt"/>
          <a:ea typeface="Tahoma"/>
          <a:cs typeface="Tahoma"/>
        </a:defRPr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0248756218906E-2"/>
          <c:y val="5.6603773584905662E-2"/>
          <c:w val="0.87396351575456055"/>
          <c:h val="0.76650943396226412"/>
        </c:manualLayout>
      </c:layout>
      <c:lineChart>
        <c:grouping val="standard"/>
        <c:varyColors val="0"/>
        <c:ser>
          <c:idx val="0"/>
          <c:order val="0"/>
          <c:tx>
            <c:strRef>
              <c:f>List3!$B$1</c:f>
              <c:strCache>
                <c:ptCount val="1"/>
                <c:pt idx="0">
                  <c:v>Fyzické osoby</c:v>
                </c:pt>
              </c:strCache>
            </c:strRef>
          </c:tx>
          <c:spPr>
            <a:ln w="28575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strRef>
              <c:f>List3!$A$2:$A$11</c:f>
              <c:strCache>
                <c:ptCount val="10"/>
                <c:pt idx="0">
                  <c:v>do 29</c:v>
                </c:pt>
                <c:pt idx="1">
                  <c:v>30-34</c:v>
                </c:pt>
                <c:pt idx="2">
                  <c:v>35-39</c:v>
                </c:pt>
                <c:pt idx="3">
                  <c:v>40-44</c:v>
                </c:pt>
                <c:pt idx="4">
                  <c:v>45-49</c:v>
                </c:pt>
                <c:pt idx="5">
                  <c:v>50-54</c:v>
                </c:pt>
                <c:pt idx="6">
                  <c:v>55-59</c:v>
                </c:pt>
                <c:pt idx="7">
                  <c:v>60-64</c:v>
                </c:pt>
                <c:pt idx="8">
                  <c:v>65-69</c:v>
                </c:pt>
                <c:pt idx="9">
                  <c:v>70 a více</c:v>
                </c:pt>
              </c:strCache>
            </c:strRef>
          </c:cat>
          <c:val>
            <c:numRef>
              <c:f>List3!$B$2:$B$11</c:f>
              <c:numCache>
                <c:formatCode>General</c:formatCode>
                <c:ptCount val="10"/>
                <c:pt idx="0">
                  <c:v>3.5449850000000001</c:v>
                </c:pt>
                <c:pt idx="1">
                  <c:v>6.10276</c:v>
                </c:pt>
                <c:pt idx="2">
                  <c:v>15.36908</c:v>
                </c:pt>
                <c:pt idx="3">
                  <c:v>16.131930000000001</c:v>
                </c:pt>
                <c:pt idx="4">
                  <c:v>19.497420000000002</c:v>
                </c:pt>
                <c:pt idx="5">
                  <c:v>15.436389999999999</c:v>
                </c:pt>
                <c:pt idx="6">
                  <c:v>10.657389999999999</c:v>
                </c:pt>
                <c:pt idx="7">
                  <c:v>6.7085480000000004</c:v>
                </c:pt>
                <c:pt idx="8">
                  <c:v>3.5674220000000001</c:v>
                </c:pt>
                <c:pt idx="9">
                  <c:v>2.355845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08-42DE-B7D2-E8B23BC5B0EE}"/>
            </c:ext>
          </c:extLst>
        </c:ser>
        <c:ser>
          <c:idx val="1"/>
          <c:order val="1"/>
          <c:tx>
            <c:strRef>
              <c:f>List3!$C$1</c:f>
              <c:strCache>
                <c:ptCount val="1"/>
                <c:pt idx="0">
                  <c:v>Úvazky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strRef>
              <c:f>List3!$A$2:$A$11</c:f>
              <c:strCache>
                <c:ptCount val="10"/>
                <c:pt idx="0">
                  <c:v>do 29</c:v>
                </c:pt>
                <c:pt idx="1">
                  <c:v>30-34</c:v>
                </c:pt>
                <c:pt idx="2">
                  <c:v>35-39</c:v>
                </c:pt>
                <c:pt idx="3">
                  <c:v>40-44</c:v>
                </c:pt>
                <c:pt idx="4">
                  <c:v>45-49</c:v>
                </c:pt>
                <c:pt idx="5">
                  <c:v>50-54</c:v>
                </c:pt>
                <c:pt idx="6">
                  <c:v>55-59</c:v>
                </c:pt>
                <c:pt idx="7">
                  <c:v>60-64</c:v>
                </c:pt>
                <c:pt idx="8">
                  <c:v>65-69</c:v>
                </c:pt>
                <c:pt idx="9">
                  <c:v>70 a více</c:v>
                </c:pt>
              </c:strCache>
            </c:strRef>
          </c:cat>
          <c:val>
            <c:numRef>
              <c:f>List3!$C$2:$C$11</c:f>
              <c:numCache>
                <c:formatCode>General</c:formatCode>
                <c:ptCount val="10"/>
                <c:pt idx="0">
                  <c:v>3.21435</c:v>
                </c:pt>
                <c:pt idx="1">
                  <c:v>5.9402119999999998</c:v>
                </c:pt>
                <c:pt idx="2">
                  <c:v>15.455299999999999</c:v>
                </c:pt>
                <c:pt idx="3">
                  <c:v>16.291979999999999</c:v>
                </c:pt>
                <c:pt idx="4">
                  <c:v>18.785920000000001</c:v>
                </c:pt>
                <c:pt idx="5">
                  <c:v>15.77126</c:v>
                </c:pt>
                <c:pt idx="6">
                  <c:v>11.160019999999999</c:v>
                </c:pt>
                <c:pt idx="7">
                  <c:v>6.8562060000000002</c:v>
                </c:pt>
                <c:pt idx="8">
                  <c:v>3.5578080000000001</c:v>
                </c:pt>
                <c:pt idx="9">
                  <c:v>2.5868359999999999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BC-44A0-93C3-C53684558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629152"/>
        <c:axId val="339627584"/>
      </c:lineChart>
      <c:catAx>
        <c:axId val="3396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cs-CZ"/>
          </a:p>
        </c:txPr>
        <c:crossAx val="33962758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3962758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339629152"/>
        <c:crosses val="autoZero"/>
        <c:crossBetween val="between"/>
      </c:valAx>
      <c:spPr>
        <a:noFill/>
        <a:ln w="25399">
          <a:noFill/>
        </a:ln>
      </c:spPr>
    </c:plotArea>
    <c:legend>
      <c:legendPos val="t"/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+mn-lt"/>
          <a:ea typeface="Tahoma"/>
          <a:cs typeface="Tahoma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Součet z 0-4 999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List1!$B$2:$B$11</c:f>
              <c:numCache>
                <c:formatCode>General</c:formatCode>
                <c:ptCount val="10"/>
                <c:pt idx="0">
                  <c:v>69435</c:v>
                </c:pt>
                <c:pt idx="1">
                  <c:v>148161</c:v>
                </c:pt>
                <c:pt idx="2">
                  <c:v>193006</c:v>
                </c:pt>
                <c:pt idx="3">
                  <c:v>227724</c:v>
                </c:pt>
                <c:pt idx="4">
                  <c:v>244672</c:v>
                </c:pt>
                <c:pt idx="5">
                  <c:v>247712</c:v>
                </c:pt>
                <c:pt idx="6">
                  <c:v>305392</c:v>
                </c:pt>
                <c:pt idx="7">
                  <c:v>242074</c:v>
                </c:pt>
                <c:pt idx="8">
                  <c:v>248901</c:v>
                </c:pt>
                <c:pt idx="9">
                  <c:v>236341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D6-49AA-8520-C4D294648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535519"/>
        <c:axId val="762533023"/>
      </c:lineChart>
      <c:catAx>
        <c:axId val="7625355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3023"/>
        <c:crosses val="autoZero"/>
        <c:auto val="1"/>
        <c:lblAlgn val="ctr"/>
        <c:lblOffset val="100"/>
        <c:tickLblSkip val="1"/>
        <c:noMultiLvlLbl val="0"/>
      </c:catAx>
      <c:valAx>
        <c:axId val="76253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List1!$C$2:$C$11</c:f>
              <c:numCache>
                <c:formatCode>General</c:formatCode>
                <c:ptCount val="10"/>
                <c:pt idx="0">
                  <c:v>693458</c:v>
                </c:pt>
                <c:pt idx="1">
                  <c:v>853637</c:v>
                </c:pt>
                <c:pt idx="2">
                  <c:v>935239</c:v>
                </c:pt>
                <c:pt idx="3">
                  <c:v>990575</c:v>
                </c:pt>
                <c:pt idx="4">
                  <c:v>1028081</c:v>
                </c:pt>
                <c:pt idx="5">
                  <c:v>1052915</c:v>
                </c:pt>
                <c:pt idx="6">
                  <c:v>1065369</c:v>
                </c:pt>
                <c:pt idx="7">
                  <c:v>1097983</c:v>
                </c:pt>
                <c:pt idx="8">
                  <c:v>1067904</c:v>
                </c:pt>
                <c:pt idx="9">
                  <c:v>1060604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43-4A1A-8AC0-A06E7D9B2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535519"/>
        <c:axId val="762533023"/>
      </c:lineChart>
      <c:catAx>
        <c:axId val="7625355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3023"/>
        <c:crosses val="autoZero"/>
        <c:auto val="1"/>
        <c:lblAlgn val="ctr"/>
        <c:lblOffset val="100"/>
        <c:tickLblSkip val="1"/>
        <c:noMultiLvlLbl val="0"/>
      </c:catAx>
      <c:valAx>
        <c:axId val="76253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List1!$D$2:$D$11</c:f>
              <c:numCache>
                <c:formatCode>General</c:formatCode>
                <c:ptCount val="10"/>
                <c:pt idx="0">
                  <c:v>266064</c:v>
                </c:pt>
                <c:pt idx="1">
                  <c:v>309177</c:v>
                </c:pt>
                <c:pt idx="2">
                  <c:v>332226</c:v>
                </c:pt>
                <c:pt idx="3">
                  <c:v>344170</c:v>
                </c:pt>
                <c:pt idx="4">
                  <c:v>360562</c:v>
                </c:pt>
                <c:pt idx="5">
                  <c:v>380215</c:v>
                </c:pt>
                <c:pt idx="6">
                  <c:v>354901</c:v>
                </c:pt>
                <c:pt idx="7">
                  <c:v>403823</c:v>
                </c:pt>
                <c:pt idx="8">
                  <c:v>427325</c:v>
                </c:pt>
                <c:pt idx="9">
                  <c:v>452057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AF-47EF-9C17-C1652A7C1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535519"/>
        <c:axId val="762533023"/>
      </c:lineChart>
      <c:catAx>
        <c:axId val="7625355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3023"/>
        <c:crosses val="autoZero"/>
        <c:auto val="1"/>
        <c:lblAlgn val="ctr"/>
        <c:lblOffset val="100"/>
        <c:tickLblSkip val="1"/>
        <c:noMultiLvlLbl val="0"/>
      </c:catAx>
      <c:valAx>
        <c:axId val="76253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List1!$E$1</c:f>
              <c:strCache>
                <c:ptCount val="1"/>
                <c:pt idx="0">
                  <c:v>Řada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List1!$E$2:$E$11</c:f>
              <c:numCache>
                <c:formatCode>General</c:formatCode>
                <c:ptCount val="10"/>
                <c:pt idx="0">
                  <c:v>109706</c:v>
                </c:pt>
                <c:pt idx="1">
                  <c:v>125855</c:v>
                </c:pt>
                <c:pt idx="2">
                  <c:v>135282</c:v>
                </c:pt>
                <c:pt idx="3">
                  <c:v>141552</c:v>
                </c:pt>
                <c:pt idx="4">
                  <c:v>147872</c:v>
                </c:pt>
                <c:pt idx="5">
                  <c:v>159856</c:v>
                </c:pt>
                <c:pt idx="6">
                  <c:v>151559</c:v>
                </c:pt>
                <c:pt idx="7">
                  <c:v>177854</c:v>
                </c:pt>
                <c:pt idx="8">
                  <c:v>195020</c:v>
                </c:pt>
                <c:pt idx="9">
                  <c:v>216296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D5-4785-8F74-256366A79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535519"/>
        <c:axId val="762533023"/>
      </c:lineChart>
      <c:catAx>
        <c:axId val="7625355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3023"/>
        <c:crosses val="autoZero"/>
        <c:auto val="1"/>
        <c:lblAlgn val="ctr"/>
        <c:lblOffset val="100"/>
        <c:tickLblSkip val="1"/>
        <c:noMultiLvlLbl val="0"/>
      </c:catAx>
      <c:valAx>
        <c:axId val="76253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List1!$F$1</c:f>
              <c:strCache>
                <c:ptCount val="1"/>
                <c:pt idx="0">
                  <c:v>Řada 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List1!$F$2:$F$11</c:f>
              <c:numCache>
                <c:formatCode>General</c:formatCode>
                <c:ptCount val="10"/>
                <c:pt idx="0">
                  <c:v>25832</c:v>
                </c:pt>
                <c:pt idx="1">
                  <c:v>29988</c:v>
                </c:pt>
                <c:pt idx="2">
                  <c:v>32469</c:v>
                </c:pt>
                <c:pt idx="3">
                  <c:v>34227</c:v>
                </c:pt>
                <c:pt idx="4">
                  <c:v>36082</c:v>
                </c:pt>
                <c:pt idx="5">
                  <c:v>39642</c:v>
                </c:pt>
                <c:pt idx="6">
                  <c:v>40978</c:v>
                </c:pt>
                <c:pt idx="7">
                  <c:v>45997</c:v>
                </c:pt>
                <c:pt idx="8">
                  <c:v>50315</c:v>
                </c:pt>
                <c:pt idx="9">
                  <c:v>56855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55-4DB5-B956-ED161B01E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535519"/>
        <c:axId val="762533023"/>
      </c:lineChart>
      <c:catAx>
        <c:axId val="7625355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3023"/>
        <c:crosses val="autoZero"/>
        <c:auto val="1"/>
        <c:lblAlgn val="ctr"/>
        <c:lblOffset val="100"/>
        <c:tickLblSkip val="1"/>
        <c:noMultiLvlLbl val="0"/>
      </c:catAx>
      <c:valAx>
        <c:axId val="76253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List1!$G$1</c:f>
              <c:strCache>
                <c:ptCount val="1"/>
                <c:pt idx="0">
                  <c:v>Řada 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List1!$G$2:$G$11</c:f>
              <c:numCache>
                <c:formatCode>General</c:formatCode>
                <c:ptCount val="10"/>
                <c:pt idx="0">
                  <c:v>9347</c:v>
                </c:pt>
                <c:pt idx="1">
                  <c:v>10719</c:v>
                </c:pt>
                <c:pt idx="2">
                  <c:v>11566</c:v>
                </c:pt>
                <c:pt idx="3">
                  <c:v>11970</c:v>
                </c:pt>
                <c:pt idx="4">
                  <c:v>12303</c:v>
                </c:pt>
                <c:pt idx="5">
                  <c:v>13694</c:v>
                </c:pt>
                <c:pt idx="6">
                  <c:v>14794</c:v>
                </c:pt>
                <c:pt idx="7">
                  <c:v>17027</c:v>
                </c:pt>
                <c:pt idx="8">
                  <c:v>19139</c:v>
                </c:pt>
                <c:pt idx="9">
                  <c:v>21906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D7-4D54-B98B-8D195BC43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535519"/>
        <c:axId val="762533023"/>
      </c:lineChart>
      <c:catAx>
        <c:axId val="7625355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3023"/>
        <c:crosses val="autoZero"/>
        <c:auto val="1"/>
        <c:lblAlgn val="ctr"/>
        <c:lblOffset val="100"/>
        <c:tickLblSkip val="1"/>
        <c:noMultiLvlLbl val="0"/>
      </c:catAx>
      <c:valAx>
        <c:axId val="76253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List1!$H$1</c:f>
              <c:strCache>
                <c:ptCount val="1"/>
                <c:pt idx="0">
                  <c:v>Řada 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List1!$H$2:$H$11</c:f>
              <c:numCache>
                <c:formatCode>General</c:formatCode>
                <c:ptCount val="10"/>
                <c:pt idx="0">
                  <c:v>4597</c:v>
                </c:pt>
                <c:pt idx="1">
                  <c:v>5369</c:v>
                </c:pt>
                <c:pt idx="2">
                  <c:v>5760</c:v>
                </c:pt>
                <c:pt idx="3">
                  <c:v>5852</c:v>
                </c:pt>
                <c:pt idx="4">
                  <c:v>6042</c:v>
                </c:pt>
                <c:pt idx="5">
                  <c:v>6544</c:v>
                </c:pt>
                <c:pt idx="6">
                  <c:v>6993</c:v>
                </c:pt>
                <c:pt idx="7">
                  <c:v>7951</c:v>
                </c:pt>
                <c:pt idx="8">
                  <c:v>8962</c:v>
                </c:pt>
                <c:pt idx="9">
                  <c:v>10419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E3-47E6-9665-DB6D0FE69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535519"/>
        <c:axId val="762533023"/>
      </c:lineChart>
      <c:catAx>
        <c:axId val="7625355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3023"/>
        <c:crosses val="autoZero"/>
        <c:auto val="1"/>
        <c:lblAlgn val="ctr"/>
        <c:lblOffset val="100"/>
        <c:tickLblSkip val="1"/>
        <c:noMultiLvlLbl val="0"/>
      </c:catAx>
      <c:valAx>
        <c:axId val="76253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List1!$I$1</c:f>
              <c:strCache>
                <c:ptCount val="1"/>
                <c:pt idx="0">
                  <c:v>Řada 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List1!$I$2:$I$11</c:f>
              <c:numCache>
                <c:formatCode>General</c:formatCode>
                <c:ptCount val="10"/>
                <c:pt idx="0">
                  <c:v>2232</c:v>
                </c:pt>
                <c:pt idx="1">
                  <c:v>2617</c:v>
                </c:pt>
                <c:pt idx="2">
                  <c:v>2998</c:v>
                </c:pt>
                <c:pt idx="3">
                  <c:v>3048</c:v>
                </c:pt>
                <c:pt idx="4">
                  <c:v>3258</c:v>
                </c:pt>
                <c:pt idx="5">
                  <c:v>3553</c:v>
                </c:pt>
                <c:pt idx="6">
                  <c:v>4094</c:v>
                </c:pt>
                <c:pt idx="7">
                  <c:v>4495</c:v>
                </c:pt>
                <c:pt idx="8">
                  <c:v>4976</c:v>
                </c:pt>
                <c:pt idx="9">
                  <c:v>5808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BE-448A-90D5-AA43852F4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535519"/>
        <c:axId val="762533023"/>
      </c:lineChart>
      <c:catAx>
        <c:axId val="7625355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3023"/>
        <c:crosses val="autoZero"/>
        <c:auto val="1"/>
        <c:lblAlgn val="ctr"/>
        <c:lblOffset val="100"/>
        <c:tickLblSkip val="1"/>
        <c:noMultiLvlLbl val="0"/>
      </c:catAx>
      <c:valAx>
        <c:axId val="76253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53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7A6F5-F1D0-4CF0-A64E-89A23902376F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F4B07BD-5E0E-43E8-8735-F2D6838C7C0A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altLang="cs-CZ" sz="2400" b="1" dirty="0">
              <a:latin typeface="Calibri" panose="020F0502020204030204" pitchFamily="34" charset="0"/>
              <a:cs typeface="Calibri" panose="020F0502020204030204" pitchFamily="34" charset="0"/>
            </a:rPr>
            <a:t>STRATEGICKÉ CÍLE</a:t>
          </a:r>
        </a:p>
        <a:p>
          <a:pPr marL="0"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37946F-6F87-43F6-9304-CE0E1D353C8B}" type="parTrans" cxnId="{10368E99-C371-4773-9AE2-CCDB4A0598A3}">
      <dgm:prSet/>
      <dgm:spPr/>
      <dgm:t>
        <a:bodyPr/>
        <a:lstStyle/>
        <a:p>
          <a:endParaRPr lang="cs-CZ"/>
        </a:p>
      </dgm:t>
    </dgm:pt>
    <dgm:pt modelId="{7FA411F3-438F-44B0-9DFC-64A372E2B84D}" type="sibTrans" cxnId="{10368E99-C371-4773-9AE2-CCDB4A0598A3}">
      <dgm:prSet/>
      <dgm:spPr/>
      <dgm:t>
        <a:bodyPr/>
        <a:lstStyle/>
        <a:p>
          <a:endParaRPr lang="cs-CZ"/>
        </a:p>
      </dgm:t>
    </dgm:pt>
    <dgm:pt modelId="{6F63D824-000F-45C5-9395-C0738CD3000C}">
      <dgm:prSet phldrT="[Text]" custT="1"/>
      <dgm:spPr/>
      <dgm:t>
        <a:bodyPr anchor="ctr"/>
        <a:lstStyle/>
        <a:p>
          <a:pPr algn="ctr"/>
          <a:endParaRPr lang="cs-CZ" sz="1800" b="0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cs-CZ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Vytvoření podmínek pro zdravé stárnutí a prevenci disability.</a:t>
          </a:r>
          <a:endParaRPr lang="cs-CZ" sz="2000" b="1" dirty="0"/>
        </a:p>
      </dgm:t>
    </dgm:pt>
    <dgm:pt modelId="{DA9AB360-8132-46DD-A62B-37B7BEF83A15}" type="parTrans" cxnId="{8212BEED-94B9-46C7-BEA9-90EF438BE8D7}">
      <dgm:prSet/>
      <dgm:spPr/>
      <dgm:t>
        <a:bodyPr/>
        <a:lstStyle/>
        <a:p>
          <a:endParaRPr lang="cs-CZ"/>
        </a:p>
      </dgm:t>
    </dgm:pt>
    <dgm:pt modelId="{78A3DB66-80FE-4E21-B7EA-288CB134A1C3}" type="sibTrans" cxnId="{8212BEED-94B9-46C7-BEA9-90EF438BE8D7}">
      <dgm:prSet/>
      <dgm:spPr/>
      <dgm:t>
        <a:bodyPr/>
        <a:lstStyle/>
        <a:p>
          <a:endParaRPr lang="cs-CZ"/>
        </a:p>
      </dgm:t>
    </dgm:pt>
    <dgm:pt modelId="{6514F905-FE13-445E-AD17-17782EB99426}">
      <dgm:prSet custT="1"/>
      <dgm:spPr/>
      <dgm:t>
        <a:bodyPr anchor="ctr"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b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Dostupnost a systémové nastavení specializované geriatrické péče odpovídající potřebám obyvatel České republiky.</a:t>
          </a:r>
        </a:p>
        <a:p>
          <a:pPr marL="0"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dirty="0"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02CB0-50CD-4EC7-8D80-D3D9824CF93E}" type="parTrans" cxnId="{3319ED1E-EE59-4145-AC42-1BE9E2A016E2}">
      <dgm:prSet/>
      <dgm:spPr/>
      <dgm:t>
        <a:bodyPr/>
        <a:lstStyle/>
        <a:p>
          <a:endParaRPr lang="cs-CZ"/>
        </a:p>
      </dgm:t>
    </dgm:pt>
    <dgm:pt modelId="{6F5B0A4D-20A9-4F95-9DB7-1D5C0957297C}" type="sibTrans" cxnId="{3319ED1E-EE59-4145-AC42-1BE9E2A016E2}">
      <dgm:prSet/>
      <dgm:spPr/>
      <dgm:t>
        <a:bodyPr/>
        <a:lstStyle/>
        <a:p>
          <a:endParaRPr lang="cs-CZ"/>
        </a:p>
      </dgm:t>
    </dgm:pt>
    <dgm:pt modelId="{7E4F2285-A758-4913-B231-C404C93E9A63}">
      <dgm:prSet custT="1"/>
      <dgm:spPr/>
      <dgm:t>
        <a:bodyPr anchor="ctr"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b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Kvalitní geriatrická péče s oporou ve výzkumu a vzdělávání v geriatrii </a:t>
          </a:r>
          <a:br>
            <a:rPr lang="cs-CZ" sz="2000" b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cs-CZ" sz="2000" b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 gerontologii je poskytovaná v souladu s komplexními potřebami křehkých, </a:t>
          </a:r>
          <a:r>
            <a:rPr lang="cs-CZ" sz="2000" b="0" dirty="0" err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polymorbidních</a:t>
          </a:r>
          <a:r>
            <a:rPr lang="cs-CZ" sz="2000" b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geriatrických pacientů.</a:t>
          </a:r>
        </a:p>
        <a:p>
          <a:pPr algn="ctr"/>
          <a:endParaRPr lang="cs-CZ" sz="1300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A3669-0A69-431D-AD6C-AA514A1F8CF7}" type="parTrans" cxnId="{D6812FDA-2140-40ED-B169-5B99E2A3847E}">
      <dgm:prSet/>
      <dgm:spPr/>
      <dgm:t>
        <a:bodyPr/>
        <a:lstStyle/>
        <a:p>
          <a:endParaRPr lang="cs-CZ"/>
        </a:p>
      </dgm:t>
    </dgm:pt>
    <dgm:pt modelId="{E71B4793-5643-4FEC-B21E-E439C9AC7C60}" type="sibTrans" cxnId="{D6812FDA-2140-40ED-B169-5B99E2A3847E}">
      <dgm:prSet/>
      <dgm:spPr/>
      <dgm:t>
        <a:bodyPr/>
        <a:lstStyle/>
        <a:p>
          <a:endParaRPr lang="cs-CZ"/>
        </a:p>
      </dgm:t>
    </dgm:pt>
    <dgm:pt modelId="{183EA0D5-7CB7-4A3C-A1D4-B4703BB030E9}">
      <dgm:prSet custT="1"/>
      <dgm:spPr/>
      <dgm:t>
        <a:bodyPr anchor="ctr"/>
        <a:lstStyle/>
        <a:p>
          <a:pPr algn="ctr"/>
          <a:r>
            <a:rPr lang="cs-CZ" sz="2000" b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Nastavení provázanosti péče v systému geriatrické péče odpovídající komplexním potřebám geriatrických pacientů.</a:t>
          </a:r>
          <a:endParaRPr lang="cs-CZ" altLang="cs-CZ" sz="2000" b="0" dirty="0"/>
        </a:p>
      </dgm:t>
    </dgm:pt>
    <dgm:pt modelId="{8EF8AC58-2BCE-4678-8DDD-3CF2BC2307B2}" type="parTrans" cxnId="{9F64D91A-1E6F-45B5-BA07-2105FC2ECAC7}">
      <dgm:prSet/>
      <dgm:spPr/>
      <dgm:t>
        <a:bodyPr/>
        <a:lstStyle/>
        <a:p>
          <a:endParaRPr lang="cs-CZ"/>
        </a:p>
      </dgm:t>
    </dgm:pt>
    <dgm:pt modelId="{0805E966-1F94-470E-858B-82FC8B728973}" type="sibTrans" cxnId="{9F64D91A-1E6F-45B5-BA07-2105FC2ECAC7}">
      <dgm:prSet/>
      <dgm:spPr/>
      <dgm:t>
        <a:bodyPr/>
        <a:lstStyle/>
        <a:p>
          <a:endParaRPr lang="cs-CZ"/>
        </a:p>
      </dgm:t>
    </dgm:pt>
    <dgm:pt modelId="{1DAD3971-1F63-41AE-9AEB-36D08F5F8333}" type="pres">
      <dgm:prSet presAssocID="{E5C7A6F5-F1D0-4CF0-A64E-89A23902376F}" presName="vert0" presStyleCnt="0">
        <dgm:presLayoutVars>
          <dgm:dir/>
          <dgm:animOne val="branch"/>
          <dgm:animLvl val="lvl"/>
        </dgm:presLayoutVars>
      </dgm:prSet>
      <dgm:spPr/>
    </dgm:pt>
    <dgm:pt modelId="{1FC18012-8845-4F09-860E-B045030B8E02}" type="pres">
      <dgm:prSet presAssocID="{FF4B07BD-5E0E-43E8-8735-F2D6838C7C0A}" presName="thickLine" presStyleLbl="alignNode1" presStyleIdx="0" presStyleCnt="1"/>
      <dgm:spPr/>
    </dgm:pt>
    <dgm:pt modelId="{57726F25-992B-4AB5-8E59-762C85361F89}" type="pres">
      <dgm:prSet presAssocID="{FF4B07BD-5E0E-43E8-8735-F2D6838C7C0A}" presName="horz1" presStyleCnt="0"/>
      <dgm:spPr/>
    </dgm:pt>
    <dgm:pt modelId="{C9C8E7CD-C120-4229-ABF3-21D821DF0FB6}" type="pres">
      <dgm:prSet presAssocID="{FF4B07BD-5E0E-43E8-8735-F2D6838C7C0A}" presName="tx1" presStyleLbl="revTx" presStyleIdx="0" presStyleCnt="5" custScaleX="101983"/>
      <dgm:spPr/>
    </dgm:pt>
    <dgm:pt modelId="{C10583B9-B46B-4BAE-9972-126B79427B4F}" type="pres">
      <dgm:prSet presAssocID="{FF4B07BD-5E0E-43E8-8735-F2D6838C7C0A}" presName="vert1" presStyleCnt="0"/>
      <dgm:spPr/>
    </dgm:pt>
    <dgm:pt modelId="{A37129E0-1DEF-4C3F-A78D-899EA9817BB0}" type="pres">
      <dgm:prSet presAssocID="{6F63D824-000F-45C5-9395-C0738CD3000C}" presName="vertSpace2a" presStyleCnt="0"/>
      <dgm:spPr/>
    </dgm:pt>
    <dgm:pt modelId="{8F6E88B2-E259-436F-B81D-C57FBF285CE1}" type="pres">
      <dgm:prSet presAssocID="{6F63D824-000F-45C5-9395-C0738CD3000C}" presName="horz2" presStyleCnt="0"/>
      <dgm:spPr/>
    </dgm:pt>
    <dgm:pt modelId="{AD78C8DB-80F5-42B1-8BE2-183F01336F9C}" type="pres">
      <dgm:prSet presAssocID="{6F63D824-000F-45C5-9395-C0738CD3000C}" presName="horzSpace2" presStyleCnt="0"/>
      <dgm:spPr/>
    </dgm:pt>
    <dgm:pt modelId="{F070FEB9-63D6-4115-B9FA-F7507365C1A3}" type="pres">
      <dgm:prSet presAssocID="{6F63D824-000F-45C5-9395-C0738CD3000C}" presName="tx2" presStyleLbl="revTx" presStyleIdx="1" presStyleCnt="5"/>
      <dgm:spPr/>
    </dgm:pt>
    <dgm:pt modelId="{DC051199-8166-493F-9AC1-6115585DCD38}" type="pres">
      <dgm:prSet presAssocID="{6F63D824-000F-45C5-9395-C0738CD3000C}" presName="vert2" presStyleCnt="0"/>
      <dgm:spPr/>
    </dgm:pt>
    <dgm:pt modelId="{4261CFBA-671C-4DDC-854B-41AA94501E5E}" type="pres">
      <dgm:prSet presAssocID="{6F63D824-000F-45C5-9395-C0738CD3000C}" presName="thinLine2b" presStyleLbl="callout" presStyleIdx="0" presStyleCnt="4"/>
      <dgm:spPr/>
    </dgm:pt>
    <dgm:pt modelId="{A28C6EC2-D472-4F1C-AA9F-A2D1489AB98E}" type="pres">
      <dgm:prSet presAssocID="{6F63D824-000F-45C5-9395-C0738CD3000C}" presName="vertSpace2b" presStyleCnt="0"/>
      <dgm:spPr/>
    </dgm:pt>
    <dgm:pt modelId="{8FF0066F-F59B-4328-BD74-979F97EB1757}" type="pres">
      <dgm:prSet presAssocID="{7E4F2285-A758-4913-B231-C404C93E9A63}" presName="horz2" presStyleCnt="0"/>
      <dgm:spPr/>
    </dgm:pt>
    <dgm:pt modelId="{ABA41F20-D6AA-4943-A091-63767A32326E}" type="pres">
      <dgm:prSet presAssocID="{7E4F2285-A758-4913-B231-C404C93E9A63}" presName="horzSpace2" presStyleCnt="0"/>
      <dgm:spPr/>
    </dgm:pt>
    <dgm:pt modelId="{9F0D5819-52ED-4F99-963E-BD9C6BF2868A}" type="pres">
      <dgm:prSet presAssocID="{7E4F2285-A758-4913-B231-C404C93E9A63}" presName="tx2" presStyleLbl="revTx" presStyleIdx="2" presStyleCnt="5"/>
      <dgm:spPr/>
    </dgm:pt>
    <dgm:pt modelId="{4F414744-5C72-4E9A-9DA3-F7CED2E8BCA2}" type="pres">
      <dgm:prSet presAssocID="{7E4F2285-A758-4913-B231-C404C93E9A63}" presName="vert2" presStyleCnt="0"/>
      <dgm:spPr/>
    </dgm:pt>
    <dgm:pt modelId="{7E79E84C-A5A1-40B8-952C-BC1DC075424F}" type="pres">
      <dgm:prSet presAssocID="{7E4F2285-A758-4913-B231-C404C93E9A63}" presName="thinLine2b" presStyleLbl="callout" presStyleIdx="1" presStyleCnt="4"/>
      <dgm:spPr/>
    </dgm:pt>
    <dgm:pt modelId="{753A62DC-8B21-4F28-B42B-1089F2BA4DA6}" type="pres">
      <dgm:prSet presAssocID="{7E4F2285-A758-4913-B231-C404C93E9A63}" presName="vertSpace2b" presStyleCnt="0"/>
      <dgm:spPr/>
    </dgm:pt>
    <dgm:pt modelId="{D1953404-33CD-4D0E-A1C2-9285218BF5C7}" type="pres">
      <dgm:prSet presAssocID="{6514F905-FE13-445E-AD17-17782EB99426}" presName="horz2" presStyleCnt="0"/>
      <dgm:spPr/>
    </dgm:pt>
    <dgm:pt modelId="{9484142D-1B4F-4848-BE32-4CE7268D9D9C}" type="pres">
      <dgm:prSet presAssocID="{6514F905-FE13-445E-AD17-17782EB99426}" presName="horzSpace2" presStyleCnt="0"/>
      <dgm:spPr/>
    </dgm:pt>
    <dgm:pt modelId="{5CF47CD6-56D3-4662-A09E-538B235EBC1A}" type="pres">
      <dgm:prSet presAssocID="{6514F905-FE13-445E-AD17-17782EB99426}" presName="tx2" presStyleLbl="revTx" presStyleIdx="3" presStyleCnt="5"/>
      <dgm:spPr/>
    </dgm:pt>
    <dgm:pt modelId="{167D7A0C-9A8D-475C-9B58-BE1CAD6FB09C}" type="pres">
      <dgm:prSet presAssocID="{6514F905-FE13-445E-AD17-17782EB99426}" presName="vert2" presStyleCnt="0"/>
      <dgm:spPr/>
    </dgm:pt>
    <dgm:pt modelId="{8BBA4140-A11A-4161-BB11-C8751B434408}" type="pres">
      <dgm:prSet presAssocID="{6514F905-FE13-445E-AD17-17782EB99426}" presName="thinLine2b" presStyleLbl="callout" presStyleIdx="2" presStyleCnt="4"/>
      <dgm:spPr/>
    </dgm:pt>
    <dgm:pt modelId="{F4F24294-D193-4B96-BAD7-9C758F4449B4}" type="pres">
      <dgm:prSet presAssocID="{6514F905-FE13-445E-AD17-17782EB99426}" presName="vertSpace2b" presStyleCnt="0"/>
      <dgm:spPr/>
    </dgm:pt>
    <dgm:pt modelId="{2D0CCFD2-D74E-4275-B27E-7FCB21C76D65}" type="pres">
      <dgm:prSet presAssocID="{183EA0D5-7CB7-4A3C-A1D4-B4703BB030E9}" presName="horz2" presStyleCnt="0"/>
      <dgm:spPr/>
    </dgm:pt>
    <dgm:pt modelId="{3DEAE3B8-77A4-4542-B69A-2648968B00F2}" type="pres">
      <dgm:prSet presAssocID="{183EA0D5-7CB7-4A3C-A1D4-B4703BB030E9}" presName="horzSpace2" presStyleCnt="0"/>
      <dgm:spPr/>
    </dgm:pt>
    <dgm:pt modelId="{4B274479-9EFE-468F-92A9-4B40C895B03A}" type="pres">
      <dgm:prSet presAssocID="{183EA0D5-7CB7-4A3C-A1D4-B4703BB030E9}" presName="tx2" presStyleLbl="revTx" presStyleIdx="4" presStyleCnt="5"/>
      <dgm:spPr/>
    </dgm:pt>
    <dgm:pt modelId="{24B413AE-B0C6-494E-AB63-8123DE87E379}" type="pres">
      <dgm:prSet presAssocID="{183EA0D5-7CB7-4A3C-A1D4-B4703BB030E9}" presName="vert2" presStyleCnt="0"/>
      <dgm:spPr/>
    </dgm:pt>
    <dgm:pt modelId="{BAEA431A-D742-4271-8B1F-2FC86B39831D}" type="pres">
      <dgm:prSet presAssocID="{183EA0D5-7CB7-4A3C-A1D4-B4703BB030E9}" presName="thinLine2b" presStyleLbl="callout" presStyleIdx="3" presStyleCnt="4"/>
      <dgm:spPr/>
    </dgm:pt>
    <dgm:pt modelId="{7B660E11-E5BC-4888-9EE1-1D9A348B2BF7}" type="pres">
      <dgm:prSet presAssocID="{183EA0D5-7CB7-4A3C-A1D4-B4703BB030E9}" presName="vertSpace2b" presStyleCnt="0"/>
      <dgm:spPr/>
    </dgm:pt>
  </dgm:ptLst>
  <dgm:cxnLst>
    <dgm:cxn modelId="{7EFE5F18-747D-488F-A7C0-047F04CA84BC}" type="presOf" srcId="{6514F905-FE13-445E-AD17-17782EB99426}" destId="{5CF47CD6-56D3-4662-A09E-538B235EBC1A}" srcOrd="0" destOrd="0" presId="urn:microsoft.com/office/officeart/2008/layout/LinedList"/>
    <dgm:cxn modelId="{9F64D91A-1E6F-45B5-BA07-2105FC2ECAC7}" srcId="{FF4B07BD-5E0E-43E8-8735-F2D6838C7C0A}" destId="{183EA0D5-7CB7-4A3C-A1D4-B4703BB030E9}" srcOrd="3" destOrd="0" parTransId="{8EF8AC58-2BCE-4678-8DDD-3CF2BC2307B2}" sibTransId="{0805E966-1F94-470E-858B-82FC8B728973}"/>
    <dgm:cxn modelId="{3319ED1E-EE59-4145-AC42-1BE9E2A016E2}" srcId="{FF4B07BD-5E0E-43E8-8735-F2D6838C7C0A}" destId="{6514F905-FE13-445E-AD17-17782EB99426}" srcOrd="2" destOrd="0" parTransId="{B8502CB0-50CD-4EC7-8D80-D3D9824CF93E}" sibTransId="{6F5B0A4D-20A9-4F95-9DB7-1D5C0957297C}"/>
    <dgm:cxn modelId="{E3EF2738-3E03-458D-AA50-23EE005D663D}" type="presOf" srcId="{FF4B07BD-5E0E-43E8-8735-F2D6838C7C0A}" destId="{C9C8E7CD-C120-4229-ABF3-21D821DF0FB6}" srcOrd="0" destOrd="0" presId="urn:microsoft.com/office/officeart/2008/layout/LinedList"/>
    <dgm:cxn modelId="{B4806863-03D0-44CA-A0BA-65808416A42D}" type="presOf" srcId="{7E4F2285-A758-4913-B231-C404C93E9A63}" destId="{9F0D5819-52ED-4F99-963E-BD9C6BF2868A}" srcOrd="0" destOrd="0" presId="urn:microsoft.com/office/officeart/2008/layout/LinedList"/>
    <dgm:cxn modelId="{E78C9184-8F2C-41A3-B89B-BBA5BF7C018C}" type="presOf" srcId="{183EA0D5-7CB7-4A3C-A1D4-B4703BB030E9}" destId="{4B274479-9EFE-468F-92A9-4B40C895B03A}" srcOrd="0" destOrd="0" presId="urn:microsoft.com/office/officeart/2008/layout/LinedList"/>
    <dgm:cxn modelId="{10368E99-C371-4773-9AE2-CCDB4A0598A3}" srcId="{E5C7A6F5-F1D0-4CF0-A64E-89A23902376F}" destId="{FF4B07BD-5E0E-43E8-8735-F2D6838C7C0A}" srcOrd="0" destOrd="0" parTransId="{ED37946F-6F87-43F6-9304-CE0E1D353C8B}" sibTransId="{7FA411F3-438F-44B0-9DFC-64A372E2B84D}"/>
    <dgm:cxn modelId="{3278EC99-53D5-48FE-8CF1-61C22F8F44F1}" type="presOf" srcId="{E5C7A6F5-F1D0-4CF0-A64E-89A23902376F}" destId="{1DAD3971-1F63-41AE-9AEB-36D08F5F8333}" srcOrd="0" destOrd="0" presId="urn:microsoft.com/office/officeart/2008/layout/LinedList"/>
    <dgm:cxn modelId="{D6812FDA-2140-40ED-B169-5B99E2A3847E}" srcId="{FF4B07BD-5E0E-43E8-8735-F2D6838C7C0A}" destId="{7E4F2285-A758-4913-B231-C404C93E9A63}" srcOrd="1" destOrd="0" parTransId="{980A3669-0A69-431D-AD6C-AA514A1F8CF7}" sibTransId="{E71B4793-5643-4FEC-B21E-E439C9AC7C60}"/>
    <dgm:cxn modelId="{8212BEED-94B9-46C7-BEA9-90EF438BE8D7}" srcId="{FF4B07BD-5E0E-43E8-8735-F2D6838C7C0A}" destId="{6F63D824-000F-45C5-9395-C0738CD3000C}" srcOrd="0" destOrd="0" parTransId="{DA9AB360-8132-46DD-A62B-37B7BEF83A15}" sibTransId="{78A3DB66-80FE-4E21-B7EA-288CB134A1C3}"/>
    <dgm:cxn modelId="{1FC9D3FC-C62C-40A2-ABE8-133CE6FC934C}" type="presOf" srcId="{6F63D824-000F-45C5-9395-C0738CD3000C}" destId="{F070FEB9-63D6-4115-B9FA-F7507365C1A3}" srcOrd="0" destOrd="0" presId="urn:microsoft.com/office/officeart/2008/layout/LinedList"/>
    <dgm:cxn modelId="{8769A72B-80C3-4BEF-99A1-1BA268D6CBAA}" type="presParOf" srcId="{1DAD3971-1F63-41AE-9AEB-36D08F5F8333}" destId="{1FC18012-8845-4F09-860E-B045030B8E02}" srcOrd="0" destOrd="0" presId="urn:microsoft.com/office/officeart/2008/layout/LinedList"/>
    <dgm:cxn modelId="{81A17E7D-C17C-4040-B184-F19F698374DA}" type="presParOf" srcId="{1DAD3971-1F63-41AE-9AEB-36D08F5F8333}" destId="{57726F25-992B-4AB5-8E59-762C85361F89}" srcOrd="1" destOrd="0" presId="urn:microsoft.com/office/officeart/2008/layout/LinedList"/>
    <dgm:cxn modelId="{C7E38270-027A-4D22-AB7F-278B193822CE}" type="presParOf" srcId="{57726F25-992B-4AB5-8E59-762C85361F89}" destId="{C9C8E7CD-C120-4229-ABF3-21D821DF0FB6}" srcOrd="0" destOrd="0" presId="urn:microsoft.com/office/officeart/2008/layout/LinedList"/>
    <dgm:cxn modelId="{7CB112CE-25D5-4B8C-A92F-54D79D508C6C}" type="presParOf" srcId="{57726F25-992B-4AB5-8E59-762C85361F89}" destId="{C10583B9-B46B-4BAE-9972-126B79427B4F}" srcOrd="1" destOrd="0" presId="urn:microsoft.com/office/officeart/2008/layout/LinedList"/>
    <dgm:cxn modelId="{C67C0832-72AD-4117-ACD9-8B5D0F2468FD}" type="presParOf" srcId="{C10583B9-B46B-4BAE-9972-126B79427B4F}" destId="{A37129E0-1DEF-4C3F-A78D-899EA9817BB0}" srcOrd="0" destOrd="0" presId="urn:microsoft.com/office/officeart/2008/layout/LinedList"/>
    <dgm:cxn modelId="{B5C64FF3-DF79-4017-8000-5388612835C7}" type="presParOf" srcId="{C10583B9-B46B-4BAE-9972-126B79427B4F}" destId="{8F6E88B2-E259-436F-B81D-C57FBF285CE1}" srcOrd="1" destOrd="0" presId="urn:microsoft.com/office/officeart/2008/layout/LinedList"/>
    <dgm:cxn modelId="{F0FCB0D7-51EE-410F-B7B3-0DC94C236A15}" type="presParOf" srcId="{8F6E88B2-E259-436F-B81D-C57FBF285CE1}" destId="{AD78C8DB-80F5-42B1-8BE2-183F01336F9C}" srcOrd="0" destOrd="0" presId="urn:microsoft.com/office/officeart/2008/layout/LinedList"/>
    <dgm:cxn modelId="{51F0FFFC-21DF-4C7F-AC1D-C7EB285FFB54}" type="presParOf" srcId="{8F6E88B2-E259-436F-B81D-C57FBF285CE1}" destId="{F070FEB9-63D6-4115-B9FA-F7507365C1A3}" srcOrd="1" destOrd="0" presId="urn:microsoft.com/office/officeart/2008/layout/LinedList"/>
    <dgm:cxn modelId="{34573524-5CF6-453B-9B80-95CDF4F7307E}" type="presParOf" srcId="{8F6E88B2-E259-436F-B81D-C57FBF285CE1}" destId="{DC051199-8166-493F-9AC1-6115585DCD38}" srcOrd="2" destOrd="0" presId="urn:microsoft.com/office/officeart/2008/layout/LinedList"/>
    <dgm:cxn modelId="{98C7F18C-DC3C-4D48-98A6-80073D7A9448}" type="presParOf" srcId="{C10583B9-B46B-4BAE-9972-126B79427B4F}" destId="{4261CFBA-671C-4DDC-854B-41AA94501E5E}" srcOrd="2" destOrd="0" presId="urn:microsoft.com/office/officeart/2008/layout/LinedList"/>
    <dgm:cxn modelId="{90EF14FA-B8E9-4537-BFCF-04430FFE65D3}" type="presParOf" srcId="{C10583B9-B46B-4BAE-9972-126B79427B4F}" destId="{A28C6EC2-D472-4F1C-AA9F-A2D1489AB98E}" srcOrd="3" destOrd="0" presId="urn:microsoft.com/office/officeart/2008/layout/LinedList"/>
    <dgm:cxn modelId="{67DAE2C1-B37E-4D0E-9D84-79B6146AEC73}" type="presParOf" srcId="{C10583B9-B46B-4BAE-9972-126B79427B4F}" destId="{8FF0066F-F59B-4328-BD74-979F97EB1757}" srcOrd="4" destOrd="0" presId="urn:microsoft.com/office/officeart/2008/layout/LinedList"/>
    <dgm:cxn modelId="{B3159BAD-2F31-423C-89AB-CE8FFA0AE656}" type="presParOf" srcId="{8FF0066F-F59B-4328-BD74-979F97EB1757}" destId="{ABA41F20-D6AA-4943-A091-63767A32326E}" srcOrd="0" destOrd="0" presId="urn:microsoft.com/office/officeart/2008/layout/LinedList"/>
    <dgm:cxn modelId="{DB26ACC2-9FA3-45F7-8B77-DE1C9F5B9987}" type="presParOf" srcId="{8FF0066F-F59B-4328-BD74-979F97EB1757}" destId="{9F0D5819-52ED-4F99-963E-BD9C6BF2868A}" srcOrd="1" destOrd="0" presId="urn:microsoft.com/office/officeart/2008/layout/LinedList"/>
    <dgm:cxn modelId="{CF72EFD6-A118-4DFB-9D47-8C90F6CCE58C}" type="presParOf" srcId="{8FF0066F-F59B-4328-BD74-979F97EB1757}" destId="{4F414744-5C72-4E9A-9DA3-F7CED2E8BCA2}" srcOrd="2" destOrd="0" presId="urn:microsoft.com/office/officeart/2008/layout/LinedList"/>
    <dgm:cxn modelId="{03399DD0-44A0-40EB-A784-9A05A9A79390}" type="presParOf" srcId="{C10583B9-B46B-4BAE-9972-126B79427B4F}" destId="{7E79E84C-A5A1-40B8-952C-BC1DC075424F}" srcOrd="5" destOrd="0" presId="urn:microsoft.com/office/officeart/2008/layout/LinedList"/>
    <dgm:cxn modelId="{8E4F5701-29F5-44F5-8F4B-E3A5C3571D90}" type="presParOf" srcId="{C10583B9-B46B-4BAE-9972-126B79427B4F}" destId="{753A62DC-8B21-4F28-B42B-1089F2BA4DA6}" srcOrd="6" destOrd="0" presId="urn:microsoft.com/office/officeart/2008/layout/LinedList"/>
    <dgm:cxn modelId="{DB8ED154-F080-4253-BEF6-10F9ADA57C06}" type="presParOf" srcId="{C10583B9-B46B-4BAE-9972-126B79427B4F}" destId="{D1953404-33CD-4D0E-A1C2-9285218BF5C7}" srcOrd="7" destOrd="0" presId="urn:microsoft.com/office/officeart/2008/layout/LinedList"/>
    <dgm:cxn modelId="{0DD438BA-E7D9-4BE1-BB65-A4A1672560D8}" type="presParOf" srcId="{D1953404-33CD-4D0E-A1C2-9285218BF5C7}" destId="{9484142D-1B4F-4848-BE32-4CE7268D9D9C}" srcOrd="0" destOrd="0" presId="urn:microsoft.com/office/officeart/2008/layout/LinedList"/>
    <dgm:cxn modelId="{BAF36CDE-5C06-486B-B304-C4B53203BCE6}" type="presParOf" srcId="{D1953404-33CD-4D0E-A1C2-9285218BF5C7}" destId="{5CF47CD6-56D3-4662-A09E-538B235EBC1A}" srcOrd="1" destOrd="0" presId="urn:microsoft.com/office/officeart/2008/layout/LinedList"/>
    <dgm:cxn modelId="{25A6F6DE-12A0-4A66-BC23-B1B16E59B8B9}" type="presParOf" srcId="{D1953404-33CD-4D0E-A1C2-9285218BF5C7}" destId="{167D7A0C-9A8D-475C-9B58-BE1CAD6FB09C}" srcOrd="2" destOrd="0" presId="urn:microsoft.com/office/officeart/2008/layout/LinedList"/>
    <dgm:cxn modelId="{E7C2E557-3933-4581-957E-97D78A060F66}" type="presParOf" srcId="{C10583B9-B46B-4BAE-9972-126B79427B4F}" destId="{8BBA4140-A11A-4161-BB11-C8751B434408}" srcOrd="8" destOrd="0" presId="urn:microsoft.com/office/officeart/2008/layout/LinedList"/>
    <dgm:cxn modelId="{3CC19B63-CF71-4BED-BFF1-20E913448BD5}" type="presParOf" srcId="{C10583B9-B46B-4BAE-9972-126B79427B4F}" destId="{F4F24294-D193-4B96-BAD7-9C758F4449B4}" srcOrd="9" destOrd="0" presId="urn:microsoft.com/office/officeart/2008/layout/LinedList"/>
    <dgm:cxn modelId="{D181FFC2-B529-47EF-9527-15500A401DBB}" type="presParOf" srcId="{C10583B9-B46B-4BAE-9972-126B79427B4F}" destId="{2D0CCFD2-D74E-4275-B27E-7FCB21C76D65}" srcOrd="10" destOrd="0" presId="urn:microsoft.com/office/officeart/2008/layout/LinedList"/>
    <dgm:cxn modelId="{DD576590-4BAA-4790-837F-05E85788B9BD}" type="presParOf" srcId="{2D0CCFD2-D74E-4275-B27E-7FCB21C76D65}" destId="{3DEAE3B8-77A4-4542-B69A-2648968B00F2}" srcOrd="0" destOrd="0" presId="urn:microsoft.com/office/officeart/2008/layout/LinedList"/>
    <dgm:cxn modelId="{3611F906-9320-43E4-9226-40E8CB012253}" type="presParOf" srcId="{2D0CCFD2-D74E-4275-B27E-7FCB21C76D65}" destId="{4B274479-9EFE-468F-92A9-4B40C895B03A}" srcOrd="1" destOrd="0" presId="urn:microsoft.com/office/officeart/2008/layout/LinedList"/>
    <dgm:cxn modelId="{0947572A-7C00-4C44-973A-3B63D431667B}" type="presParOf" srcId="{2D0CCFD2-D74E-4275-B27E-7FCB21C76D65}" destId="{24B413AE-B0C6-494E-AB63-8123DE87E379}" srcOrd="2" destOrd="0" presId="urn:microsoft.com/office/officeart/2008/layout/LinedList"/>
    <dgm:cxn modelId="{D1DAA01C-850A-4BCC-9FF4-282584810F33}" type="presParOf" srcId="{C10583B9-B46B-4BAE-9972-126B79427B4F}" destId="{BAEA431A-D742-4271-8B1F-2FC86B39831D}" srcOrd="11" destOrd="0" presId="urn:microsoft.com/office/officeart/2008/layout/LinedList"/>
    <dgm:cxn modelId="{6048DD9A-7F44-4CD4-9F15-24939A63E4C9}" type="presParOf" srcId="{C10583B9-B46B-4BAE-9972-126B79427B4F}" destId="{7B660E11-E5BC-4888-9EE1-1D9A348B2BF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18012-8845-4F09-860E-B045030B8E02}">
      <dsp:nvSpPr>
        <dsp:cNvPr id="0" name=""/>
        <dsp:cNvSpPr/>
      </dsp:nvSpPr>
      <dsp:spPr>
        <a:xfrm>
          <a:off x="0" y="2566"/>
          <a:ext cx="93998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8E7CD-C120-4229-ABF3-21D821DF0FB6}">
      <dsp:nvSpPr>
        <dsp:cNvPr id="0" name=""/>
        <dsp:cNvSpPr/>
      </dsp:nvSpPr>
      <dsp:spPr>
        <a:xfrm>
          <a:off x="0" y="2566"/>
          <a:ext cx="1907882" cy="5251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altLang="cs-CZ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STRATEGICKÉ CÍLE</a:t>
          </a:r>
        </a:p>
        <a:p>
          <a:pPr marL="0"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566"/>
        <a:ext cx="1907882" cy="5251673"/>
      </dsp:txXfrm>
    </dsp:sp>
    <dsp:sp modelId="{F070FEB9-63D6-4115-B9FA-F7507365C1A3}">
      <dsp:nvSpPr>
        <dsp:cNvPr id="0" name=""/>
        <dsp:cNvSpPr/>
      </dsp:nvSpPr>
      <dsp:spPr>
        <a:xfrm>
          <a:off x="2048190" y="64302"/>
          <a:ext cx="7342829" cy="1234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b="0" kern="1200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Vytvoření podmínek pro zdravé stárnutí a prevenci disability.</a:t>
          </a:r>
          <a:endParaRPr lang="cs-CZ" sz="2000" b="1" kern="1200" dirty="0"/>
        </a:p>
      </dsp:txBody>
      <dsp:txXfrm>
        <a:off x="2048190" y="64302"/>
        <a:ext cx="7342829" cy="1234707"/>
      </dsp:txXfrm>
    </dsp:sp>
    <dsp:sp modelId="{4261CFBA-671C-4DDC-854B-41AA94501E5E}">
      <dsp:nvSpPr>
        <dsp:cNvPr id="0" name=""/>
        <dsp:cNvSpPr/>
      </dsp:nvSpPr>
      <dsp:spPr>
        <a:xfrm>
          <a:off x="1907882" y="1299009"/>
          <a:ext cx="7483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D5819-52ED-4F99-963E-BD9C6BF2868A}">
      <dsp:nvSpPr>
        <dsp:cNvPr id="0" name=""/>
        <dsp:cNvSpPr/>
      </dsp:nvSpPr>
      <dsp:spPr>
        <a:xfrm>
          <a:off x="2048190" y="1360744"/>
          <a:ext cx="7342829" cy="1234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b="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Kvalitní geriatrická péče s oporou ve výzkumu a vzdělávání v geriatrii </a:t>
          </a:r>
          <a:br>
            <a:rPr lang="cs-CZ" sz="2000" b="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cs-CZ" sz="2000" b="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 gerontologii je poskytovaná v souladu s komplexními potřebami křehkých, </a:t>
          </a:r>
          <a:r>
            <a:rPr lang="cs-CZ" sz="2000" b="0" kern="1200" dirty="0" err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polymorbidních</a:t>
          </a:r>
          <a:r>
            <a:rPr lang="cs-CZ" sz="2000" b="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geriatrických pacientů.</a:t>
          </a:r>
        </a:p>
        <a:p>
          <a:pPr algn="ctr">
            <a:spcBef>
              <a:spcPct val="0"/>
            </a:spcBef>
            <a:buNone/>
          </a:pPr>
          <a:endParaRPr lang="cs-CZ" sz="1300" kern="1200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8190" y="1360744"/>
        <a:ext cx="7342829" cy="1234707"/>
      </dsp:txXfrm>
    </dsp:sp>
    <dsp:sp modelId="{7E79E84C-A5A1-40B8-952C-BC1DC075424F}">
      <dsp:nvSpPr>
        <dsp:cNvPr id="0" name=""/>
        <dsp:cNvSpPr/>
      </dsp:nvSpPr>
      <dsp:spPr>
        <a:xfrm>
          <a:off x="1907882" y="2595452"/>
          <a:ext cx="7483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47CD6-56D3-4662-A09E-538B235EBC1A}">
      <dsp:nvSpPr>
        <dsp:cNvPr id="0" name=""/>
        <dsp:cNvSpPr/>
      </dsp:nvSpPr>
      <dsp:spPr>
        <a:xfrm>
          <a:off x="2048190" y="2657187"/>
          <a:ext cx="7342829" cy="1234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b="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Dostupnost a systémové nastavení specializované geriatrické péče odpovídající potřebám obyvatel České republiky.</a:t>
          </a:r>
        </a:p>
        <a:p>
          <a:pPr marL="0"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8190" y="2657187"/>
        <a:ext cx="7342829" cy="1234707"/>
      </dsp:txXfrm>
    </dsp:sp>
    <dsp:sp modelId="{8BBA4140-A11A-4161-BB11-C8751B434408}">
      <dsp:nvSpPr>
        <dsp:cNvPr id="0" name=""/>
        <dsp:cNvSpPr/>
      </dsp:nvSpPr>
      <dsp:spPr>
        <a:xfrm>
          <a:off x="1907882" y="3891895"/>
          <a:ext cx="7483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74479-9EFE-468F-92A9-4B40C895B03A}">
      <dsp:nvSpPr>
        <dsp:cNvPr id="0" name=""/>
        <dsp:cNvSpPr/>
      </dsp:nvSpPr>
      <dsp:spPr>
        <a:xfrm>
          <a:off x="2048190" y="3953630"/>
          <a:ext cx="7342829" cy="1234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Nastavení provázanosti péče v systému geriatrické péče odpovídající komplexním potřebám geriatrických pacientů.</a:t>
          </a:r>
          <a:endParaRPr lang="cs-CZ" altLang="cs-CZ" sz="2000" b="0" kern="1200" dirty="0"/>
        </a:p>
      </dsp:txBody>
      <dsp:txXfrm>
        <a:off x="2048190" y="3953630"/>
        <a:ext cx="7342829" cy="1234707"/>
      </dsp:txXfrm>
    </dsp:sp>
    <dsp:sp modelId="{BAEA431A-D742-4271-8B1F-2FC86B39831D}">
      <dsp:nvSpPr>
        <dsp:cNvPr id="0" name=""/>
        <dsp:cNvSpPr/>
      </dsp:nvSpPr>
      <dsp:spPr>
        <a:xfrm>
          <a:off x="1907882" y="5188337"/>
          <a:ext cx="7483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20240520JZ1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2C68A-7414-47CD-B786-53FC7BDEE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476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0A6B1-BF65-2934-B387-424B7A0A8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B461F9F-3663-2FC0-4D62-67D7C5A0C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09C2AA5-E0C1-69E3-2F8C-7728762B2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KO120250401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3B5850-D53E-280D-3A8A-164935E60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033AF-34F5-4986-A158-C0E70337A65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08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KB120250401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2C68A-7414-47CD-B786-53FC7BDEE6B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06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VB 20250401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DBF4-A65A-4E86-8D13-3641195D3E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555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KB120250331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C8C3F-CC5F-4B61-8993-BFD95AFACB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094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D62BB-52DC-A25D-4509-2A17DED07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B7CB478-47D5-4212-92DB-1A88FF24C4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F33BDAB-8060-B330-9C2A-93079FA64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SO0120250331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1F2C6C-2E4A-9944-745C-C9462158A1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AF84F-1428-4A77-924B-854265A04D7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065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8CB8B-A4B4-A8D5-129B-4B1AD8F18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F6847CA-B566-FE4A-D73C-4C95BD803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C4C81A6-98A8-DB37-9AA9-D8FE57F51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20240520JZ1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C240A1-0080-20C3-171B-0F7EEA15D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2C68A-7414-47CD-B786-53FC7BDEE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45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E206D-4C40-F615-BF3E-600E0B1D8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252C29E-499C-2F17-14BC-91822CB7B3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AD8EA83-5CA7-5C4D-5FE4-E584C71B6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59DDEF-FECC-4976-23AE-CC11C2812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C8C3F-CC5F-4B61-8993-BFD95AFACB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22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JZ120250212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FAF74-7B26-4960-B3A2-9434BAEC7F0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4A9FE-9A69-34CD-853C-D6305E503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016D9C0-01DD-1F51-E33E-9DB03D055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5E20291-7F5D-F568-92BD-B1EC40094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20240520JZ1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FC73CF-84A3-B067-8A4A-C888EA030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2C68A-7414-47CD-B786-53FC7BDEE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0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40E9F-DCD3-C89D-45D5-2259E4723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E312D3B-8E46-BE59-C115-F9B3424CF2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5FDCC36-E181-0C32-5AB3-7CB1641AD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DB6119-5536-1BCE-6D80-40D0FF798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2C68A-7414-47CD-B786-53FC7BDEE6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5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2C68A-7414-47CD-B786-53FC7BDEE6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8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4E19B-275D-7E86-64FA-3EFE240C6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1733904-E718-3474-8934-673FDCFF42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D77DFC9-B803-835A-CFC8-CFC01F009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9F9389-9F02-2C1D-AA51-46B0B4DC1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2C68A-7414-47CD-B786-53FC7BDEE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06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8EA82-CB8C-D550-2576-7C8874A13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05B66C5-9A39-C915-0FA2-3AE5A1610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D6C145F-425F-BA7C-D710-457039EB6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20240520JZ1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5C6D33-0707-5212-C5E6-85AE06954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2C68A-7414-47CD-B786-53FC7BDEE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2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5C4E5-0EC0-E97C-252F-776BE704E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4580BAA-506D-069F-57CC-FAEAA62E0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4F67CA5-B595-72F6-BBA1-C3BB1E42E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KO1,RD120250129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980458-9D5B-B6F6-0983-66C2C762A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2C68A-7414-47CD-B786-53FC7BDEE6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88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6124A-CAF6-60BF-5AC4-10B085268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16FE3B1-C56F-0F42-49C8-901F3D7F5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0CD973A-525F-1858-2032-D7E01EEF3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20240520JZ1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FDD90A-5577-2D54-4DD3-E58046B95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2C68A-7414-47CD-B786-53FC7BDEE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00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7.svg"/><Relationship Id="rId5" Type="http://schemas.openxmlformats.org/officeDocument/2006/relationships/image" Target="../media/image30.png"/><Relationship Id="rId4" Type="http://schemas.openxmlformats.org/officeDocument/2006/relationships/image" Target="../media/image1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5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38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Relationship Id="rId6" Type="http://schemas.openxmlformats.org/officeDocument/2006/relationships/image" Target="../media/image40.png"/><Relationship Id="rId5" Type="http://schemas.openxmlformats.org/officeDocument/2006/relationships/image" Target="../media/image26.png"/><Relationship Id="rId10" Type="http://schemas.openxmlformats.org/officeDocument/2006/relationships/image" Target="../media/image33.svg"/><Relationship Id="rId4" Type="http://schemas.openxmlformats.org/officeDocument/2006/relationships/image" Target="../media/image27.emf"/><Relationship Id="rId9" Type="http://schemas.openxmlformats.org/officeDocument/2006/relationships/image" Target="../media/image3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8.emf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4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7.svg"/><Relationship Id="rId4" Type="http://schemas.openxmlformats.org/officeDocument/2006/relationships/image" Target="../media/image3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7.svg"/><Relationship Id="rId4" Type="http://schemas.openxmlformats.org/officeDocument/2006/relationships/image" Target="../media/image3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image" Target="../media/image5.png"/><Relationship Id="rId26" Type="http://schemas.openxmlformats.org/officeDocument/2006/relationships/image" Target="../media/image13.emf"/><Relationship Id="rId39" Type="http://schemas.openxmlformats.org/officeDocument/2006/relationships/image" Target="../media/image26.png"/><Relationship Id="rId21" Type="http://schemas.openxmlformats.org/officeDocument/2006/relationships/image" Target="../media/image8.svg"/><Relationship Id="rId34" Type="http://schemas.openxmlformats.org/officeDocument/2006/relationships/image" Target="../media/image21.sv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.jpeg"/><Relationship Id="rId25" Type="http://schemas.openxmlformats.org/officeDocument/2006/relationships/image" Target="../media/image12.emf"/><Relationship Id="rId33" Type="http://schemas.openxmlformats.org/officeDocument/2006/relationships/image" Target="../media/image20.png"/><Relationship Id="rId38" Type="http://schemas.openxmlformats.org/officeDocument/2006/relationships/image" Target="../media/image25.svg"/><Relationship Id="rId2" Type="http://schemas.openxmlformats.org/officeDocument/2006/relationships/tags" Target="../tags/tag2.xml"/><Relationship Id="rId16" Type="http://schemas.openxmlformats.org/officeDocument/2006/relationships/slideMaster" Target="../slideMasters/slideMaster2.xml"/><Relationship Id="rId20" Type="http://schemas.openxmlformats.org/officeDocument/2006/relationships/image" Target="../media/image7.png"/><Relationship Id="rId29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1.png"/><Relationship Id="rId32" Type="http://schemas.openxmlformats.org/officeDocument/2006/relationships/image" Target="../media/image19.png"/><Relationship Id="rId37" Type="http://schemas.openxmlformats.org/officeDocument/2006/relationships/image" Target="../media/image24.png"/><Relationship Id="rId40" Type="http://schemas.openxmlformats.org/officeDocument/2006/relationships/image" Target="../media/image27.emf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0.svg"/><Relationship Id="rId28" Type="http://schemas.openxmlformats.org/officeDocument/2006/relationships/image" Target="../media/image15.png"/><Relationship Id="rId36" Type="http://schemas.openxmlformats.org/officeDocument/2006/relationships/image" Target="../media/image23.svg"/><Relationship Id="rId10" Type="http://schemas.openxmlformats.org/officeDocument/2006/relationships/tags" Target="../tags/tag10.xml"/><Relationship Id="rId19" Type="http://schemas.openxmlformats.org/officeDocument/2006/relationships/image" Target="../media/image6.tiff"/><Relationship Id="rId31" Type="http://schemas.openxmlformats.org/officeDocument/2006/relationships/image" Target="../media/image18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9.png"/><Relationship Id="rId27" Type="http://schemas.openxmlformats.org/officeDocument/2006/relationships/image" Target="../media/image14.jpeg"/><Relationship Id="rId30" Type="http://schemas.openxmlformats.org/officeDocument/2006/relationships/image" Target="../media/image17.png"/><Relationship Id="rId35" Type="http://schemas.openxmlformats.org/officeDocument/2006/relationships/image" Target="../media/image22.png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8.jfif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7.emf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27.emf"/><Relationship Id="rId3" Type="http://schemas.openxmlformats.org/officeDocument/2006/relationships/image" Target="../media/image38.emf"/><Relationship Id="rId7" Type="http://schemas.openxmlformats.org/officeDocument/2006/relationships/image" Target="../media/image50.emf"/><Relationship Id="rId12" Type="http://schemas.openxmlformats.org/officeDocument/2006/relationships/image" Target="../media/image55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.xml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5" Type="http://schemas.openxmlformats.org/officeDocument/2006/relationships/image" Target="../media/image40.png"/><Relationship Id="rId10" Type="http://schemas.openxmlformats.org/officeDocument/2006/relationships/image" Target="../media/image53.emf"/><Relationship Id="rId4" Type="http://schemas.openxmlformats.org/officeDocument/2006/relationships/image" Target="../media/image35.emf"/><Relationship Id="rId9" Type="http://schemas.openxmlformats.org/officeDocument/2006/relationships/image" Target="../media/image52.emf"/><Relationship Id="rId14" Type="http://schemas.openxmlformats.org/officeDocument/2006/relationships/image" Target="../media/image56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8.emf"/><Relationship Id="rId4" Type="http://schemas.openxmlformats.org/officeDocument/2006/relationships/image" Target="../media/image35.emf"/></Relationships>
</file>

<file path=ppt/slideLayouts/_rels/slideLayout4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8" Type="http://schemas.openxmlformats.org/officeDocument/2006/relationships/image" Target="../media/image5.png"/><Relationship Id="rId26" Type="http://schemas.openxmlformats.org/officeDocument/2006/relationships/image" Target="../media/image13.emf"/><Relationship Id="rId39" Type="http://schemas.openxmlformats.org/officeDocument/2006/relationships/image" Target="../media/image26.png"/><Relationship Id="rId21" Type="http://schemas.openxmlformats.org/officeDocument/2006/relationships/image" Target="../media/image8.svg"/><Relationship Id="rId34" Type="http://schemas.openxmlformats.org/officeDocument/2006/relationships/image" Target="../media/image21.sv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4.jpeg"/><Relationship Id="rId25" Type="http://schemas.openxmlformats.org/officeDocument/2006/relationships/image" Target="../media/image12.emf"/><Relationship Id="rId33" Type="http://schemas.openxmlformats.org/officeDocument/2006/relationships/image" Target="../media/image20.png"/><Relationship Id="rId38" Type="http://schemas.openxmlformats.org/officeDocument/2006/relationships/image" Target="../media/image25.svg"/><Relationship Id="rId2" Type="http://schemas.openxmlformats.org/officeDocument/2006/relationships/tags" Target="../tags/tag17.xml"/><Relationship Id="rId16" Type="http://schemas.openxmlformats.org/officeDocument/2006/relationships/slideMaster" Target="../slideMasters/slideMaster2.xml"/><Relationship Id="rId20" Type="http://schemas.openxmlformats.org/officeDocument/2006/relationships/image" Target="../media/image7.png"/><Relationship Id="rId29" Type="http://schemas.openxmlformats.org/officeDocument/2006/relationships/image" Target="../media/image16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11.png"/><Relationship Id="rId32" Type="http://schemas.openxmlformats.org/officeDocument/2006/relationships/image" Target="../media/image19.png"/><Relationship Id="rId37" Type="http://schemas.openxmlformats.org/officeDocument/2006/relationships/image" Target="../media/image24.png"/><Relationship Id="rId40" Type="http://schemas.openxmlformats.org/officeDocument/2006/relationships/image" Target="../media/image27.emf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image" Target="../media/image10.svg"/><Relationship Id="rId28" Type="http://schemas.openxmlformats.org/officeDocument/2006/relationships/image" Target="../media/image15.png"/><Relationship Id="rId36" Type="http://schemas.openxmlformats.org/officeDocument/2006/relationships/image" Target="../media/image23.svg"/><Relationship Id="rId10" Type="http://schemas.openxmlformats.org/officeDocument/2006/relationships/tags" Target="../tags/tag25.xml"/><Relationship Id="rId19" Type="http://schemas.openxmlformats.org/officeDocument/2006/relationships/image" Target="../media/image6.tiff"/><Relationship Id="rId31" Type="http://schemas.openxmlformats.org/officeDocument/2006/relationships/image" Target="../media/image18.sv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image" Target="../media/image9.png"/><Relationship Id="rId27" Type="http://schemas.openxmlformats.org/officeDocument/2006/relationships/image" Target="../media/image14.jpeg"/><Relationship Id="rId30" Type="http://schemas.openxmlformats.org/officeDocument/2006/relationships/image" Target="../media/image17.png"/><Relationship Id="rId35" Type="http://schemas.openxmlformats.org/officeDocument/2006/relationships/image" Target="../media/image22.png"/><Relationship Id="rId8" Type="http://schemas.openxmlformats.org/officeDocument/2006/relationships/tags" Target="../tags/tag23.xml"/><Relationship Id="rId3" Type="http://schemas.openxmlformats.org/officeDocument/2006/relationships/tags" Target="../tags/tag18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10.sv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svg"/><Relationship Id="rId11" Type="http://schemas.openxmlformats.org/officeDocument/2006/relationships/image" Target="../media/image8.svg"/><Relationship Id="rId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12.emf"/><Relationship Id="rId9" Type="http://schemas.openxmlformats.org/officeDocument/2006/relationships/image" Target="../media/image4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10.sv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7.svg"/><Relationship Id="rId11" Type="http://schemas.openxmlformats.org/officeDocument/2006/relationships/image" Target="../media/image8.svg"/><Relationship Id="rId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12.emf"/><Relationship Id="rId9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7.svg"/><Relationship Id="rId5" Type="http://schemas.openxmlformats.org/officeDocument/2006/relationships/image" Target="../media/image30.png"/><Relationship Id="rId4" Type="http://schemas.openxmlformats.org/officeDocument/2006/relationships/image" Target="../media/image12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10.sv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7.svg"/><Relationship Id="rId11" Type="http://schemas.openxmlformats.org/officeDocument/2006/relationships/image" Target="../media/image8.svg"/><Relationship Id="rId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12.emf"/><Relationship Id="rId9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A32D3-C978-49D3-A599-4A6046CE6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DE2623-8C41-4E85-99BF-FE8C846CF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AA48E7-BBC8-447B-9BA2-29A1255936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7CB6B-732D-4C97-9487-753B17D2B4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3961900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5B26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5B265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sp>
        <p:nvSpPr>
          <p:cNvPr id="3" name="Volný tvar 17">
            <a:extLst>
              <a:ext uri="{FF2B5EF4-FFF2-40B4-BE49-F238E27FC236}">
                <a16:creationId xmlns:a16="http://schemas.microsoft.com/office/drawing/2014/main" id="{01BC1396-19A9-B430-7C0D-66EC794FFC94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83C6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71BB8529-31F4-114D-4C2A-28481678D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22243"/>
            <a:ext cx="647424" cy="252000"/>
          </a:xfrm>
          <a:prstGeom prst="rect">
            <a:avLst/>
          </a:prstGeom>
        </p:spPr>
      </p:pic>
      <p:pic>
        <p:nvPicPr>
          <p:cNvPr id="12" name="Logo UZIS">
            <a:extLst>
              <a:ext uri="{FF2B5EF4-FFF2-40B4-BE49-F238E27FC236}">
                <a16:creationId xmlns:a16="http://schemas.microsoft.com/office/drawing/2014/main" id="{3B9E7448-F674-6B14-641B-E2193C5A44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65" y="6425889"/>
            <a:ext cx="411229" cy="270000"/>
          </a:xfrm>
          <a:prstGeom prst="rect">
            <a:avLst/>
          </a:prstGeom>
        </p:spPr>
      </p:pic>
      <p:cxnSp>
        <p:nvCxnSpPr>
          <p:cNvPr id="13" name="Přímá spojnice 3">
            <a:extLst>
              <a:ext uri="{FF2B5EF4-FFF2-40B4-BE49-F238E27FC236}">
                <a16:creationId xmlns:a16="http://schemas.microsoft.com/office/drawing/2014/main" id="{7930D09D-776A-2428-4AC8-6B8FB90B4B95}"/>
              </a:ext>
            </a:extLst>
          </p:cNvPr>
          <p:cNvCxnSpPr>
            <a:cxnSpLocks/>
          </p:cNvCxnSpPr>
          <p:nvPr userDrawn="1"/>
        </p:nvCxnSpPr>
        <p:spPr>
          <a:xfrm>
            <a:off x="1060411" y="6523200"/>
            <a:ext cx="4716000" cy="7961"/>
          </a:xfrm>
          <a:prstGeom prst="line">
            <a:avLst/>
          </a:prstGeom>
          <a:noFill/>
          <a:ln w="6350" cap="flat" cmpd="sng" algn="ctr">
            <a:solidFill>
              <a:srgbClr val="383C63"/>
            </a:solidFill>
            <a:prstDash val="solid"/>
            <a:miter lim="800000"/>
          </a:ln>
          <a:effectLst/>
        </p:spPr>
      </p:cxnSp>
      <p:sp>
        <p:nvSpPr>
          <p:cNvPr id="14" name="Obdélník 14">
            <a:extLst>
              <a:ext uri="{FF2B5EF4-FFF2-40B4-BE49-F238E27FC236}">
                <a16:creationId xmlns:a16="http://schemas.microsoft.com/office/drawing/2014/main" id="{D58F8430-9574-781F-0D00-7283FCCA3D66}"/>
              </a:ext>
            </a:extLst>
          </p:cNvPr>
          <p:cNvSpPr/>
          <p:nvPr userDrawn="1"/>
        </p:nvSpPr>
        <p:spPr>
          <a:xfrm>
            <a:off x="1559732" y="6539370"/>
            <a:ext cx="37173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0" cap="none" spc="0" normalizeH="0" baseline="0" noProof="0">
                <a:ln>
                  <a:noFill/>
                </a:ln>
                <a:solidFill>
                  <a:srgbClr val="383C63"/>
                </a:solidFill>
                <a:effectLst/>
                <a:uLnTx/>
                <a:uFillTx/>
              </a:rPr>
              <a:t>NÁRODNÍ KONCEPCE PALIATIVNÍ PÉČE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383C63"/>
              </a:solidFill>
              <a:effectLst/>
              <a:uLnTx/>
              <a:uFillTx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A909EF13-03F9-6F08-66F0-33A00D3F6D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6" y="6476079"/>
            <a:ext cx="1048874" cy="252000"/>
          </a:xfrm>
          <a:prstGeom prst="rect">
            <a:avLst/>
          </a:prstGeom>
        </p:spPr>
      </p:pic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E23D5BE2-CCDA-0F8B-EC5A-5BF55DE04F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7019" y="6500472"/>
            <a:ext cx="2101765" cy="1800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DE2F4B22-F6BC-39DF-C5C4-C205B499DC5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13444" y="6458125"/>
            <a:ext cx="1293439" cy="2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5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83C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5B26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5B265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00847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83C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5B26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383C6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6913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7715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02431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70017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359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40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25353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9214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0C63D8AC-1CBF-464E-8B9B-5B543FB94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33" y="1968500"/>
            <a:ext cx="12208933" cy="4889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400">
              <a:latin typeface="Arial" charset="0"/>
              <a:ea typeface="ＭＳ Ｐゴシック" charset="0"/>
            </a:endParaRPr>
          </a:p>
        </p:txBody>
      </p:sp>
      <p:pic>
        <p:nvPicPr>
          <p:cNvPr id="5" name="Picture 9" descr="logo_mzcr">
            <a:extLst>
              <a:ext uri="{FF2B5EF4-FFF2-40B4-BE49-F238E27FC236}">
                <a16:creationId xmlns:a16="http://schemas.microsoft.com/office/drawing/2014/main" id="{0C88653C-D17F-4952-9DC0-D8B45AB2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682626"/>
            <a:ext cx="89831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pp_titul_podtisk">
            <a:extLst>
              <a:ext uri="{FF2B5EF4-FFF2-40B4-BE49-F238E27FC236}">
                <a16:creationId xmlns:a16="http://schemas.microsoft.com/office/drawing/2014/main" id="{53EDBB82-160D-426B-B35D-CE6A3F65A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108373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4651" y="2463800"/>
            <a:ext cx="9059333" cy="2189163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4651" y="4857751"/>
            <a:ext cx="9059333" cy="123507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A4AE70-47D4-4588-8272-C7351D995A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627717" y="6245225"/>
            <a:ext cx="1826683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7320D0-30DC-4BD0-987E-E40D1301B3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888317" y="6245225"/>
            <a:ext cx="38608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D2568B6-6504-4905-84C9-F87D26B7B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FDB6AD-577F-4389-B5F2-7A56255A851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3932172"/>
      </p:ext>
    </p:extLst>
  </p:cSld>
  <p:clrMapOvr>
    <a:masterClrMapping/>
  </p:clrMapOvr>
  <p:transition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ABABEC8-F7A4-2BC5-0389-76BE78AF1D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6649" y="1243846"/>
            <a:ext cx="11388315" cy="485283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6E319E4-DB43-4786-B406-1BC6DF9F76D3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6429ADE-79A8-80A2-0A21-62D5CA7EB14F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11" name="Volný tvar 6">
            <a:extLst>
              <a:ext uri="{FF2B5EF4-FFF2-40B4-BE49-F238E27FC236}">
                <a16:creationId xmlns:a16="http://schemas.microsoft.com/office/drawing/2014/main" id="{001B4B07-6973-6318-87D0-6F65394D6BC9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gradFill flip="none" rotWithShape="1">
            <a:gsLst>
              <a:gs pos="0">
                <a:srgbClr val="AFEBEB"/>
              </a:gs>
              <a:gs pos="77000">
                <a:schemeClr val="bg1">
                  <a:alpha val="2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7">
            <a:extLst>
              <a:ext uri="{FF2B5EF4-FFF2-40B4-BE49-F238E27FC236}">
                <a16:creationId xmlns:a16="http://schemas.microsoft.com/office/drawing/2014/main" id="{33232905-C3F9-C9DC-E4E3-7A0927B5B60D}"/>
              </a:ext>
            </a:extLst>
          </p:cNvPr>
          <p:cNvSpPr/>
          <p:nvPr userDrawn="1"/>
        </p:nvSpPr>
        <p:spPr>
          <a:xfrm rot="10800000">
            <a:off x="-1" y="4380806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gradFill flip="none" rotWithShape="1">
            <a:gsLst>
              <a:gs pos="0">
                <a:srgbClr val="AFEBEB"/>
              </a:gs>
              <a:gs pos="77000">
                <a:schemeClr val="bg1">
                  <a:alpha val="2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8">
            <a:extLst>
              <a:ext uri="{FF2B5EF4-FFF2-40B4-BE49-F238E27FC236}">
                <a16:creationId xmlns:a16="http://schemas.microsoft.com/office/drawing/2014/main" id="{8537842D-6553-3B53-473C-0A971C730739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3CCCC">
              <a:alpha val="3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14" name="Volný tvar 19">
            <a:extLst>
              <a:ext uri="{FF2B5EF4-FFF2-40B4-BE49-F238E27FC236}">
                <a16:creationId xmlns:a16="http://schemas.microsoft.com/office/drawing/2014/main" id="{94B48AC2-8E9E-1661-19DB-4F6FB79507F2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424242">
              <a:alpha val="27843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olný tvar 6">
            <a:extLst>
              <a:ext uri="{FF2B5EF4-FFF2-40B4-BE49-F238E27FC236}">
                <a16:creationId xmlns:a16="http://schemas.microsoft.com/office/drawing/2014/main" id="{048B30B4-3D22-A0CD-C4A5-7283E1C4C187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7F99B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>
            <a:extLst>
              <a:ext uri="{FF2B5EF4-FFF2-40B4-BE49-F238E27FC236}">
                <a16:creationId xmlns:a16="http://schemas.microsoft.com/office/drawing/2014/main" id="{3B3CFB7B-900B-A403-5FE7-6794057A041E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4D71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E4416C8E-1447-7170-6C52-F16722539698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id="{272677AC-4BFF-3A75-192A-D01FBCEE6C78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340046" y="1342772"/>
            <a:ext cx="592937" cy="39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8F6FF6E5-B349-C8CC-8601-835CA2CB5E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01" y="1259484"/>
            <a:ext cx="574173" cy="574173"/>
          </a:xfrm>
          <a:prstGeom prst="rect">
            <a:avLst/>
          </a:prstGeom>
        </p:spPr>
      </p:pic>
      <p:pic>
        <p:nvPicPr>
          <p:cNvPr id="28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EE44BCC4-A057-0C26-F4F8-1F6023EB86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11" y="1322586"/>
            <a:ext cx="1252291" cy="487435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8B47D9-3915-0AD8-144F-2DA732A7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5734-1122-415C-80A2-CB7D62399CC7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C14846-8EDD-A1DA-E72E-B67F1B8E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9E308E-355F-F5DD-1923-B0C42026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F98-80B5-4566-9BB7-668220B538A5}" type="slidenum">
              <a:rPr lang="cs-CZ" smtClean="0"/>
              <a:t>‹#›</a:t>
            </a:fld>
            <a:endParaRPr lang="cs-CZ"/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84802CCD-0071-6A21-651E-A913FA1D763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4" y="6211890"/>
            <a:ext cx="3741533" cy="322112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09468479-8C98-05C8-6BEF-C4B46A62FBEA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D7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18" name="Volný tvar 17">
            <a:extLst>
              <a:ext uri="{FF2B5EF4-FFF2-40B4-BE49-F238E27FC236}">
                <a16:creationId xmlns:a16="http://schemas.microsoft.com/office/drawing/2014/main" id="{18F4AB48-7448-E429-0292-4E8A627436EC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9D694E38-9ABF-841C-CFAD-87F17FD004B2}"/>
              </a:ext>
            </a:extLst>
          </p:cNvPr>
          <p:cNvSpPr/>
          <p:nvPr userDrawn="1"/>
        </p:nvSpPr>
        <p:spPr>
          <a:xfrm>
            <a:off x="584088" y="5729492"/>
            <a:ext cx="3676008" cy="326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ástupný symbol textu 4">
            <a:extLst>
              <a:ext uri="{FF2B5EF4-FFF2-40B4-BE49-F238E27FC236}">
                <a16:creationId xmlns:a16="http://schemas.microsoft.com/office/drawing/2014/main" id="{E5E3AE2F-A7C6-B3A9-3A66-4FBB7F2714A7}"/>
              </a:ext>
            </a:extLst>
          </p:cNvPr>
          <p:cNvSpPr txBox="1">
            <a:spLocks/>
          </p:cNvSpPr>
          <p:nvPr userDrawn="1"/>
        </p:nvSpPr>
        <p:spPr>
          <a:xfrm>
            <a:off x="659278" y="5627645"/>
            <a:ext cx="3950429" cy="5072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600" dirty="0">
                <a:solidFill>
                  <a:srgbClr val="D71440"/>
                </a:solidFill>
              </a:rPr>
              <a:t>Analytická a datová příloha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19C7A8BA-8034-9EEE-240D-ABFF30235D6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23626" y="4199123"/>
            <a:ext cx="3200677" cy="2499577"/>
          </a:xfrm>
          <a:prstGeom prst="rect">
            <a:avLst/>
          </a:prstGeom>
        </p:spPr>
      </p:pic>
      <p:pic>
        <p:nvPicPr>
          <p:cNvPr id="2" name="Grafický objekt 4">
            <a:extLst>
              <a:ext uri="{FF2B5EF4-FFF2-40B4-BE49-F238E27FC236}">
                <a16:creationId xmlns:a16="http://schemas.microsoft.com/office/drawing/2014/main" id="{CA649EB7-9EBB-E9B7-583B-8327BF3F992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64876" y="6205437"/>
            <a:ext cx="439028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08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7EE6F-20C1-502E-E6A6-52C64B86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FE104-475A-7A88-D957-AF0A10B14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B785BA-2F51-274F-AFEB-9F85A8458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5734-1122-415C-80A2-CB7D62399CC7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820A54-1D6A-DE75-5A9E-E79A1294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B65A16-ACB2-5B16-E14F-346134DF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F98-80B5-4566-9BB7-668220B538A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8CFEC39-28B5-80B7-FE51-5677DBF4C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DB328CA-3F5F-5E77-A53C-2F0795D4AD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FB89F74-E354-D773-2BBB-338B40775CE0}"/>
              </a:ext>
            </a:extLst>
          </p:cNvPr>
          <p:cNvSpPr/>
          <p:nvPr userDrawn="1"/>
        </p:nvSpPr>
        <p:spPr>
          <a:xfrm>
            <a:off x="390193" y="1263333"/>
            <a:ext cx="5220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2200" b="1" i="1" dirty="0">
                <a:solidFill>
                  <a:schemeClr val="bg1"/>
                </a:solidFill>
              </a:rPr>
              <a:t>Analytické studie programu Zdraví 2030: </a:t>
            </a:r>
            <a:r>
              <a:rPr lang="cs-CZ" sz="3400" b="1" dirty="0">
                <a:solidFill>
                  <a:schemeClr val="bg1"/>
                </a:solidFill>
              </a:rPr>
              <a:t>Strategické analýzy potřeb resortu zdravotnictví </a:t>
            </a:r>
          </a:p>
        </p:txBody>
      </p:sp>
      <p:pic>
        <p:nvPicPr>
          <p:cNvPr id="12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C5604D92-D42D-1D45-7F2A-6D94604164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585" y="104508"/>
            <a:ext cx="1109871" cy="432000"/>
          </a:xfrm>
          <a:prstGeom prst="rect">
            <a:avLst/>
          </a:prstGeom>
        </p:spPr>
      </p:pic>
      <p:pic>
        <p:nvPicPr>
          <p:cNvPr id="13" name="Grafický objekt 4">
            <a:extLst>
              <a:ext uri="{FF2B5EF4-FFF2-40B4-BE49-F238E27FC236}">
                <a16:creationId xmlns:a16="http://schemas.microsoft.com/office/drawing/2014/main" id="{37AC5AD0-479B-5FA3-7967-FD19034299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3421" y="6325081"/>
            <a:ext cx="4390283" cy="396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684F9E8-96A8-B241-E1A1-4E5EDBB3500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9" y="145614"/>
            <a:ext cx="3741533" cy="32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3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B09DBF-1566-8584-3799-E7493169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ECD93E-8CDD-9F87-7B29-328166A68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6B565E-2F82-65BA-96AD-49BDE7EC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5734-1122-415C-80A2-CB7D62399CC7}" type="datetimeFigureOut">
              <a:rPr lang="cs-CZ" smtClean="0"/>
              <a:t>10.09.2025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324C08-958B-DACB-ACAA-7D1DA9EC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F2EDBD-C140-EC39-B533-821B64AA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F98-80B5-4566-9BB7-668220B538A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6D26DAB7-E28E-7F0B-5CB4-8DD64E2F2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8" name="Logo UZIS">
            <a:extLst>
              <a:ext uri="{FF2B5EF4-FFF2-40B4-BE49-F238E27FC236}">
                <a16:creationId xmlns:a16="http://schemas.microsoft.com/office/drawing/2014/main" id="{35CFBB21-4510-75AE-FBB2-0AEE50F0BE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9" name="Přímá spojnice 3">
            <a:extLst>
              <a:ext uri="{FF2B5EF4-FFF2-40B4-BE49-F238E27FC236}">
                <a16:creationId xmlns:a16="http://schemas.microsoft.com/office/drawing/2014/main" id="{567AC7F0-AAFA-4CCC-EB37-788CE98CB59C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0" name="Obdélník 14">
            <a:extLst>
              <a:ext uri="{FF2B5EF4-FFF2-40B4-BE49-F238E27FC236}">
                <a16:creationId xmlns:a16="http://schemas.microsoft.com/office/drawing/2014/main" id="{BE97C24B-232B-1FB5-462C-6FFDB0001FA7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7C4BF71A-C4A5-9233-6C2C-437F780015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12" name="Volný tvar 17">
            <a:extLst>
              <a:ext uri="{FF2B5EF4-FFF2-40B4-BE49-F238E27FC236}">
                <a16:creationId xmlns:a16="http://schemas.microsoft.com/office/drawing/2014/main" id="{11DA0181-0EEA-18DA-9F3D-9341DAB70D9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9">
            <a:extLst>
              <a:ext uri="{FF2B5EF4-FFF2-40B4-BE49-F238E27FC236}">
                <a16:creationId xmlns:a16="http://schemas.microsoft.com/office/drawing/2014/main" id="{FB51D45B-85B8-B79B-C816-E421D99C9993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04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1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AC82574F-5960-89ED-D455-A5F176296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15" name="Logo UZIS">
            <a:extLst>
              <a:ext uri="{FF2B5EF4-FFF2-40B4-BE49-F238E27FC236}">
                <a16:creationId xmlns:a16="http://schemas.microsoft.com/office/drawing/2014/main" id="{4F434A3F-AA7E-53BF-47CA-DC428B5A7B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6" name="Přímá spojnice 3">
            <a:extLst>
              <a:ext uri="{FF2B5EF4-FFF2-40B4-BE49-F238E27FC236}">
                <a16:creationId xmlns:a16="http://schemas.microsoft.com/office/drawing/2014/main" id="{CE587C3F-0ACB-4309-BFF6-25328A0439A6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7" name="Obdélník 14">
            <a:extLst>
              <a:ext uri="{FF2B5EF4-FFF2-40B4-BE49-F238E27FC236}">
                <a16:creationId xmlns:a16="http://schemas.microsoft.com/office/drawing/2014/main" id="{1DFC5229-D661-E774-D4B4-6583AAF250E2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9F0F90D9-06E7-A541-619D-9E798E2383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13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D176B-2666-1D4C-8134-69B00BB5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8C02B1-005B-BECD-D972-CBF367A25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1A85FC-AE4C-88A7-E609-834D9057E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B2DDBA-75A0-8DB1-7A5E-93732CF9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5734-1122-415C-80A2-CB7D62399CC7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033E1F-3FE3-1B1A-2620-601449D3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4744A5-21D1-272B-E06A-F026B762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F98-80B5-4566-9BB7-668220B53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153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31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6AAE3-F77C-EC68-46FE-83BB4F6A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44D26C-DB8E-FA5B-3825-2AE2B205F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5B084B-81F5-998B-6CB1-58CC5032A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0D694C-2F4B-F1ED-4B56-33E5DC25A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694B4FC-6138-C4B0-22CD-FEF349FF6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86B9FBB-C6C8-2ED6-A7E3-FC7B3CFC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5734-1122-415C-80A2-CB7D62399CC7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8B1DB7C-8667-D2DE-9D05-F87CA7DD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4321110-9EF1-E366-E875-10CE0677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F98-80B5-4566-9BB7-668220B53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908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C96C99-6058-835F-53BD-00EE37EE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2C98FF6-E7A9-7252-5558-941504BA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5734-1122-415C-80A2-CB7D62399CC7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177C07-1670-24EA-EC5F-F118ABCDC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591EF9-5318-002B-5065-B311BAF9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F98-80B5-4566-9BB7-668220B53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419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2259958-827C-946D-DF6A-108E67A7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5734-1122-415C-80A2-CB7D62399CC7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927243A-4375-DD7D-7899-47A0EAC9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195F3E-F150-ED2C-1F3E-EC55020C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F98-80B5-4566-9BB7-668220B53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578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BEF15-290F-E6D6-D539-02F9DB89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850267-5B31-8C78-79E7-B4C36ACA6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A0B0ACF-6243-2123-DD90-316C9AF0D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FAB9A9-DF7E-2E80-2684-7B1F77A7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5734-1122-415C-80A2-CB7D62399CC7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649E5C-5B2A-485C-FF15-FA3AA5F7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89AB6B-4762-D390-BCBC-A91BE748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F98-80B5-4566-9BB7-668220B53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4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108" descr="Obsah obrázku text&#10;&#10;Popis byl vytvořen automaticky">
            <a:extLst>
              <a:ext uri="{FF2B5EF4-FFF2-40B4-BE49-F238E27FC236}">
                <a16:creationId xmlns:a16="http://schemas.microsoft.com/office/drawing/2014/main" id="{485070BD-D7F0-6B97-D74F-F9C0F43AA74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41" y="267581"/>
            <a:ext cx="2262835" cy="9537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AAE8F6F-FF38-9289-70C9-C8603B7E4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26933" b="17691"/>
          <a:stretch/>
        </p:blipFill>
        <p:spPr>
          <a:xfrm>
            <a:off x="0" y="2104159"/>
            <a:ext cx="12192000" cy="3797733"/>
          </a:xfrm>
          <a:prstGeom prst="rect">
            <a:avLst/>
          </a:prstGeom>
        </p:spPr>
      </p:pic>
      <p:sp>
        <p:nvSpPr>
          <p:cNvPr id="12" name="Linka cervena">
            <a:extLst>
              <a:ext uri="{FF2B5EF4-FFF2-40B4-BE49-F238E27FC236}">
                <a16:creationId xmlns:a16="http://schemas.microsoft.com/office/drawing/2014/main" id="{B9205121-7638-4ABD-95F5-177B33D17428}"/>
              </a:ext>
            </a:extLst>
          </p:cNvPr>
          <p:cNvSpPr/>
          <p:nvPr userDrawn="1"/>
        </p:nvSpPr>
        <p:spPr>
          <a:xfrm flipV="1">
            <a:off x="-3974" y="5881971"/>
            <a:ext cx="12186000" cy="36000"/>
          </a:xfrm>
          <a:prstGeom prst="rect">
            <a:avLst/>
          </a:prstGeom>
          <a:solidFill>
            <a:srgbClr val="383C63"/>
          </a:solidFill>
          <a:ln>
            <a:solidFill>
              <a:srgbClr val="383C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Podnadpis">
            <a:extLst>
              <a:ext uri="{FF2B5EF4-FFF2-40B4-BE49-F238E27FC236}">
                <a16:creationId xmlns:a16="http://schemas.microsoft.com/office/drawing/2014/main" id="{A48B58A5-C806-4673-B1BA-E9829457E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806" y="5471177"/>
            <a:ext cx="8608732" cy="468000"/>
          </a:xfrm>
          <a:noFill/>
        </p:spPr>
        <p:txBody>
          <a:bodyPr anchor="ctr"/>
          <a:lstStyle>
            <a:lvl1pPr marL="0" indent="0">
              <a:buNone/>
              <a:defRPr lang="cs-CZ" sz="2800" b="1" kern="1200" dirty="0" smtClean="0">
                <a:solidFill>
                  <a:srgbClr val="383C6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/>
              <a:t>Vložte podnadpis</a:t>
            </a:r>
          </a:p>
        </p:txBody>
      </p:sp>
      <p:sp>
        <p:nvSpPr>
          <p:cNvPr id="13" name="Nadpis">
            <a:extLst>
              <a:ext uri="{FF2B5EF4-FFF2-40B4-BE49-F238E27FC236}">
                <a16:creationId xmlns:a16="http://schemas.microsoft.com/office/drawing/2014/main" id="{99BDED9C-93B2-4C0D-BE31-6A2F4570E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92" y="240974"/>
            <a:ext cx="6441342" cy="1598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cs-CZ" sz="3600" b="1" kern="1200">
                <a:solidFill>
                  <a:srgbClr val="5B265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1CB9C85A-A789-1471-FFA1-8C704DDA0EE4}"/>
              </a:ext>
            </a:extLst>
          </p:cNvPr>
          <p:cNvGrpSpPr/>
          <p:nvPr userDrawn="1"/>
        </p:nvGrpSpPr>
        <p:grpSpPr>
          <a:xfrm>
            <a:off x="8258810" y="1685966"/>
            <a:ext cx="1512000" cy="1512000"/>
            <a:chOff x="8259270" y="1685966"/>
            <a:chExt cx="1512000" cy="1512000"/>
          </a:xfrm>
        </p:grpSpPr>
        <p:sp>
          <p:nvSpPr>
            <p:cNvPr id="29" name="Ovál 29">
              <a:extLst>
                <a:ext uri="{FF2B5EF4-FFF2-40B4-BE49-F238E27FC236}">
                  <a16:creationId xmlns:a16="http://schemas.microsoft.com/office/drawing/2014/main" id="{E411B488-D6A9-4125-9226-91E8FF7C26F2}"/>
                </a:ext>
              </a:extLst>
            </p:cNvPr>
            <p:cNvSpPr/>
            <p:nvPr userDrawn="1"/>
          </p:nvSpPr>
          <p:spPr>
            <a:xfrm>
              <a:off x="8259270" y="1685966"/>
              <a:ext cx="1512000" cy="151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83C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vál 30">
              <a:extLst>
                <a:ext uri="{FF2B5EF4-FFF2-40B4-BE49-F238E27FC236}">
                  <a16:creationId xmlns:a16="http://schemas.microsoft.com/office/drawing/2014/main" id="{822DE0E7-21EC-4CAD-9CAC-791515B7EB64}"/>
                </a:ext>
              </a:extLst>
            </p:cNvPr>
            <p:cNvSpPr/>
            <p:nvPr userDrawn="1"/>
          </p:nvSpPr>
          <p:spPr>
            <a:xfrm>
              <a:off x="8360799" y="1787495"/>
              <a:ext cx="1308942" cy="1308942"/>
            </a:xfrm>
            <a:prstGeom prst="ellipse">
              <a:avLst/>
            </a:prstGeom>
            <a:solidFill>
              <a:srgbClr val="383C63"/>
            </a:solidFill>
            <a:ln>
              <a:solidFill>
                <a:srgbClr val="383C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5" name="Obrázek 54">
              <a:extLst>
                <a:ext uri="{FF2B5EF4-FFF2-40B4-BE49-F238E27FC236}">
                  <a16:creationId xmlns:a16="http://schemas.microsoft.com/office/drawing/2014/main" id="{D095347A-A86B-07AB-B14F-1C19655ACE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727" y="1938086"/>
              <a:ext cx="1408195" cy="1054648"/>
            </a:xfrm>
            <a:prstGeom prst="rect">
              <a:avLst/>
            </a:prstGeom>
          </p:spPr>
        </p:pic>
      </p:grpSp>
      <p:pic>
        <p:nvPicPr>
          <p:cNvPr id="86" name="Grafický objekt 85" descr="Pampeliška se souvislou výplní">
            <a:extLst>
              <a:ext uri="{FF2B5EF4-FFF2-40B4-BE49-F238E27FC236}">
                <a16:creationId xmlns:a16="http://schemas.microsoft.com/office/drawing/2014/main" id="{775449BF-6ACB-C586-54B3-F59C7001E98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385418" y="5246453"/>
            <a:ext cx="841248" cy="841248"/>
          </a:xfrm>
          <a:prstGeom prst="rect">
            <a:avLst/>
          </a:prstGeom>
        </p:spPr>
      </p:pic>
      <p:pic>
        <p:nvPicPr>
          <p:cNvPr id="90" name="Grafický objekt 89" descr="Budoucnost se souvislou výplní">
            <a:extLst>
              <a:ext uri="{FF2B5EF4-FFF2-40B4-BE49-F238E27FC236}">
                <a16:creationId xmlns:a16="http://schemas.microsoft.com/office/drawing/2014/main" id="{B5FA8538-7D58-7036-A0CC-D00E521629C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80188" y="5432756"/>
            <a:ext cx="914400" cy="914400"/>
          </a:xfrm>
          <a:prstGeom prst="rect">
            <a:avLst/>
          </a:prstGeom>
        </p:spPr>
      </p:pic>
      <p:pic>
        <p:nvPicPr>
          <p:cNvPr id="119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B383F669-60FE-680E-4127-2E4EB576377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97" y="1291291"/>
            <a:ext cx="1163559" cy="452898"/>
          </a:xfrm>
          <a:prstGeom prst="rect">
            <a:avLst/>
          </a:prstGeom>
        </p:spPr>
      </p:pic>
      <p:pic>
        <p:nvPicPr>
          <p:cNvPr id="120" name="Obrázek 119">
            <a:extLst>
              <a:ext uri="{FF2B5EF4-FFF2-40B4-BE49-F238E27FC236}">
                <a16:creationId xmlns:a16="http://schemas.microsoft.com/office/drawing/2014/main" id="{4647FF5A-2893-AEA9-945A-0F4ACCEA5D99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34" y="1307869"/>
            <a:ext cx="1198713" cy="288000"/>
          </a:xfrm>
          <a:prstGeom prst="rect">
            <a:avLst/>
          </a:prstGeom>
        </p:spPr>
      </p:pic>
      <p:pic>
        <p:nvPicPr>
          <p:cNvPr id="121" name="Obrázek 120">
            <a:extLst>
              <a:ext uri="{FF2B5EF4-FFF2-40B4-BE49-F238E27FC236}">
                <a16:creationId xmlns:a16="http://schemas.microsoft.com/office/drawing/2014/main" id="{8EA0FF3C-F13B-3585-7E32-5DC1E06468B0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40" y="6272375"/>
            <a:ext cx="603954" cy="399218"/>
          </a:xfrm>
          <a:prstGeom prst="rect">
            <a:avLst/>
          </a:prstGeom>
        </p:spPr>
      </p:pic>
      <p:pic>
        <p:nvPicPr>
          <p:cNvPr id="122" name="Obrázek 121">
            <a:extLst>
              <a:ext uri="{FF2B5EF4-FFF2-40B4-BE49-F238E27FC236}">
                <a16:creationId xmlns:a16="http://schemas.microsoft.com/office/drawing/2014/main" id="{884DC384-4F0C-BD2F-4280-4B06E2364233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31" y="6370983"/>
            <a:ext cx="3170928" cy="277776"/>
          </a:xfrm>
          <a:prstGeom prst="rect">
            <a:avLst/>
          </a:prstGeom>
        </p:spPr>
      </p:pic>
      <p:grpSp>
        <p:nvGrpSpPr>
          <p:cNvPr id="126" name="Skupina 125">
            <a:extLst>
              <a:ext uri="{FF2B5EF4-FFF2-40B4-BE49-F238E27FC236}">
                <a16:creationId xmlns:a16="http://schemas.microsoft.com/office/drawing/2014/main" id="{E937722C-22DC-B5DC-03EB-E2B5684B6855}"/>
              </a:ext>
            </a:extLst>
          </p:cNvPr>
          <p:cNvGrpSpPr/>
          <p:nvPr userDrawn="1"/>
        </p:nvGrpSpPr>
        <p:grpSpPr>
          <a:xfrm>
            <a:off x="5956296" y="3342790"/>
            <a:ext cx="790583" cy="795270"/>
            <a:chOff x="6365732" y="1876932"/>
            <a:chExt cx="790583" cy="795270"/>
          </a:xfrm>
        </p:grpSpPr>
        <p:sp>
          <p:nvSpPr>
            <p:cNvPr id="127" name="Ellipse 77">
              <a:extLst>
                <a:ext uri="{FF2B5EF4-FFF2-40B4-BE49-F238E27FC236}">
                  <a16:creationId xmlns:a16="http://schemas.microsoft.com/office/drawing/2014/main" id="{5D057DFC-CF50-D18F-AC6B-82C3D1E5B083}"/>
                </a:ext>
              </a:extLst>
            </p:cNvPr>
            <p:cNvSpPr/>
            <p:nvPr userDrawn="1">
              <p:custDataLst>
                <p:tags r:id="rId14"/>
              </p:custDataLst>
            </p:nvPr>
          </p:nvSpPr>
          <p:spPr bwMode="gray">
            <a:xfrm flipH="1">
              <a:off x="6365732" y="1876932"/>
              <a:ext cx="790583" cy="795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83C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sp>
          <p:nvSpPr>
            <p:cNvPr id="128" name="Ellipse 78">
              <a:extLst>
                <a:ext uri="{FF2B5EF4-FFF2-40B4-BE49-F238E27FC236}">
                  <a16:creationId xmlns:a16="http://schemas.microsoft.com/office/drawing/2014/main" id="{5E9571E7-B14A-C3FB-D1F3-02DD2FC4BCCE}"/>
                </a:ext>
              </a:extLst>
            </p:cNvPr>
            <p:cNvSpPr/>
            <p:nvPr userDrawn="1">
              <p:custDataLst>
                <p:tags r:id="rId15"/>
              </p:custDataLst>
            </p:nvPr>
          </p:nvSpPr>
          <p:spPr bwMode="gray">
            <a:xfrm flipH="1">
              <a:off x="6431614" y="1943205"/>
              <a:ext cx="658819" cy="662725"/>
            </a:xfrm>
            <a:prstGeom prst="ellipse">
              <a:avLst/>
            </a:prstGeom>
            <a:solidFill>
              <a:srgbClr val="383C63"/>
            </a:solidFill>
            <a:ln w="9525">
              <a:solidFill>
                <a:srgbClr val="383C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pic>
          <p:nvPicPr>
            <p:cNvPr id="129" name="Obrázek 128">
              <a:extLst>
                <a:ext uri="{FF2B5EF4-FFF2-40B4-BE49-F238E27FC236}">
                  <a16:creationId xmlns:a16="http://schemas.microsoft.com/office/drawing/2014/main" id="{643F46C1-AFE6-CB1E-C66C-85BBC50566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341" y="1988682"/>
              <a:ext cx="549365" cy="446690"/>
            </a:xfrm>
            <a:prstGeom prst="rect">
              <a:avLst/>
            </a:prstGeom>
          </p:spPr>
        </p:pic>
      </p:grpSp>
      <p:grpSp>
        <p:nvGrpSpPr>
          <p:cNvPr id="130" name="Skupina 129">
            <a:extLst>
              <a:ext uri="{FF2B5EF4-FFF2-40B4-BE49-F238E27FC236}">
                <a16:creationId xmlns:a16="http://schemas.microsoft.com/office/drawing/2014/main" id="{9244ACF3-E06B-BEB5-A841-7448853BDA4D}"/>
              </a:ext>
            </a:extLst>
          </p:cNvPr>
          <p:cNvGrpSpPr/>
          <p:nvPr userDrawn="1"/>
        </p:nvGrpSpPr>
        <p:grpSpPr>
          <a:xfrm>
            <a:off x="7731778" y="3342790"/>
            <a:ext cx="790583" cy="795270"/>
            <a:chOff x="7712731" y="3121481"/>
            <a:chExt cx="790583" cy="795270"/>
          </a:xfrm>
        </p:grpSpPr>
        <p:sp>
          <p:nvSpPr>
            <p:cNvPr id="131" name="Ellipse 77">
              <a:extLst>
                <a:ext uri="{FF2B5EF4-FFF2-40B4-BE49-F238E27FC236}">
                  <a16:creationId xmlns:a16="http://schemas.microsoft.com/office/drawing/2014/main" id="{7F7F83A1-D1A7-D082-D222-760C5D394A65}"/>
                </a:ext>
              </a:extLst>
            </p:cNvPr>
            <p:cNvSpPr/>
            <p:nvPr userDrawn="1">
              <p:custDataLst>
                <p:tags r:id="rId12"/>
              </p:custDataLst>
            </p:nvPr>
          </p:nvSpPr>
          <p:spPr bwMode="gray">
            <a:xfrm flipH="1">
              <a:off x="7712731" y="3121481"/>
              <a:ext cx="790583" cy="7952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44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sp>
          <p:nvSpPr>
            <p:cNvPr id="132" name="Ellipse 78">
              <a:extLst>
                <a:ext uri="{FF2B5EF4-FFF2-40B4-BE49-F238E27FC236}">
                  <a16:creationId xmlns:a16="http://schemas.microsoft.com/office/drawing/2014/main" id="{2BE31C35-F022-0E9F-E1A2-C73F7F5E41FB}"/>
                </a:ext>
              </a:extLst>
            </p:cNvPr>
            <p:cNvSpPr/>
            <p:nvPr userDrawn="1">
              <p:custDataLst>
                <p:tags r:id="rId13"/>
              </p:custDataLst>
            </p:nvPr>
          </p:nvSpPr>
          <p:spPr bwMode="gray">
            <a:xfrm flipH="1">
              <a:off x="7778613" y="3187754"/>
              <a:ext cx="658819" cy="662725"/>
            </a:xfrm>
            <a:prstGeom prst="ellipse">
              <a:avLst/>
            </a:prstGeom>
            <a:solidFill>
              <a:srgbClr val="F44C7F"/>
            </a:solidFill>
            <a:ln w="9525">
              <a:solidFill>
                <a:srgbClr val="F44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pic>
          <p:nvPicPr>
            <p:cNvPr id="133" name="Obrázek 132">
              <a:extLst>
                <a:ext uri="{FF2B5EF4-FFF2-40B4-BE49-F238E27FC236}">
                  <a16:creationId xmlns:a16="http://schemas.microsoft.com/office/drawing/2014/main" id="{EC5B799A-600C-A9C5-C16F-B744DBC7D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82" y="3257436"/>
              <a:ext cx="489102" cy="489102"/>
            </a:xfrm>
            <a:prstGeom prst="rect">
              <a:avLst/>
            </a:prstGeom>
          </p:spPr>
        </p:pic>
      </p:grpSp>
      <p:grpSp>
        <p:nvGrpSpPr>
          <p:cNvPr id="134" name="Skupina 133">
            <a:extLst>
              <a:ext uri="{FF2B5EF4-FFF2-40B4-BE49-F238E27FC236}">
                <a16:creationId xmlns:a16="http://schemas.microsoft.com/office/drawing/2014/main" id="{7AAA32BD-FD14-EC29-3CCD-E285142476FB}"/>
              </a:ext>
            </a:extLst>
          </p:cNvPr>
          <p:cNvGrpSpPr/>
          <p:nvPr userDrawn="1"/>
        </p:nvGrpSpPr>
        <p:grpSpPr>
          <a:xfrm>
            <a:off x="11282741" y="3342790"/>
            <a:ext cx="790583" cy="795270"/>
            <a:chOff x="11282741" y="3118161"/>
            <a:chExt cx="790583" cy="795270"/>
          </a:xfrm>
        </p:grpSpPr>
        <p:sp>
          <p:nvSpPr>
            <p:cNvPr id="135" name="Ellipse 77">
              <a:extLst>
                <a:ext uri="{FF2B5EF4-FFF2-40B4-BE49-F238E27FC236}">
                  <a16:creationId xmlns:a16="http://schemas.microsoft.com/office/drawing/2014/main" id="{FB71F5A3-7D0A-ABF9-6E31-67A6D24F4325}"/>
                </a:ext>
              </a:extLst>
            </p:cNvPr>
            <p:cNvSpPr/>
            <p:nvPr userDrawn="1">
              <p:custDataLst>
                <p:tags r:id="rId10"/>
              </p:custDataLst>
            </p:nvPr>
          </p:nvSpPr>
          <p:spPr bwMode="gray">
            <a:xfrm flipH="1">
              <a:off x="11282741" y="3118161"/>
              <a:ext cx="790583" cy="795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5B26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sp>
          <p:nvSpPr>
            <p:cNvPr id="136" name="Ellipse 78">
              <a:extLst>
                <a:ext uri="{FF2B5EF4-FFF2-40B4-BE49-F238E27FC236}">
                  <a16:creationId xmlns:a16="http://schemas.microsoft.com/office/drawing/2014/main" id="{51D66B50-AFF1-03AA-076A-ABC21223C501}"/>
                </a:ext>
              </a:extLst>
            </p:cNvPr>
            <p:cNvSpPr/>
            <p:nvPr userDrawn="1">
              <p:custDataLst>
                <p:tags r:id="rId11"/>
              </p:custDataLst>
            </p:nvPr>
          </p:nvSpPr>
          <p:spPr bwMode="gray">
            <a:xfrm flipH="1">
              <a:off x="11348623" y="3184434"/>
              <a:ext cx="658819" cy="662725"/>
            </a:xfrm>
            <a:prstGeom prst="ellipse">
              <a:avLst/>
            </a:prstGeom>
            <a:solidFill>
              <a:srgbClr val="5B2654"/>
            </a:solidFill>
            <a:ln w="9525">
              <a:solidFill>
                <a:srgbClr val="5B26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pic>
          <p:nvPicPr>
            <p:cNvPr id="137" name="Grafický objekt 136" descr="Internet věcí se souvislou výplní">
              <a:extLst>
                <a:ext uri="{FF2B5EF4-FFF2-40B4-BE49-F238E27FC236}">
                  <a16:creationId xmlns:a16="http://schemas.microsoft.com/office/drawing/2014/main" id="{431F29AF-3C0C-B2F2-15A9-8178444D00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1363066" y="3196563"/>
              <a:ext cx="649224" cy="649224"/>
            </a:xfrm>
            <a:prstGeom prst="rect">
              <a:avLst/>
            </a:prstGeom>
          </p:spPr>
        </p:pic>
      </p:grpSp>
      <p:grpSp>
        <p:nvGrpSpPr>
          <p:cNvPr id="138" name="Skupina 137">
            <a:extLst>
              <a:ext uri="{FF2B5EF4-FFF2-40B4-BE49-F238E27FC236}">
                <a16:creationId xmlns:a16="http://schemas.microsoft.com/office/drawing/2014/main" id="{60AEFD80-2B71-4F43-F28D-EEFA45375A0C}"/>
              </a:ext>
            </a:extLst>
          </p:cNvPr>
          <p:cNvGrpSpPr/>
          <p:nvPr userDrawn="1"/>
        </p:nvGrpSpPr>
        <p:grpSpPr>
          <a:xfrm>
            <a:off x="9507260" y="3342790"/>
            <a:ext cx="790583" cy="795270"/>
            <a:chOff x="9480981" y="3120765"/>
            <a:chExt cx="790583" cy="795270"/>
          </a:xfrm>
        </p:grpSpPr>
        <p:sp>
          <p:nvSpPr>
            <p:cNvPr id="139" name="Ellipse 77">
              <a:extLst>
                <a:ext uri="{FF2B5EF4-FFF2-40B4-BE49-F238E27FC236}">
                  <a16:creationId xmlns:a16="http://schemas.microsoft.com/office/drawing/2014/main" id="{21C55727-7641-7205-C5CF-EC4CC597162E}"/>
                </a:ext>
              </a:extLst>
            </p:cNvPr>
            <p:cNvSpPr/>
            <p:nvPr userDrawn="1">
              <p:custDataLst>
                <p:tags r:id="rId8"/>
              </p:custDataLst>
            </p:nvPr>
          </p:nvSpPr>
          <p:spPr bwMode="gray">
            <a:xfrm flipH="1">
              <a:off x="9480981" y="3120765"/>
              <a:ext cx="790583" cy="7952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7B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sp>
          <p:nvSpPr>
            <p:cNvPr id="140" name="Ellipse 78">
              <a:extLst>
                <a:ext uri="{FF2B5EF4-FFF2-40B4-BE49-F238E27FC236}">
                  <a16:creationId xmlns:a16="http://schemas.microsoft.com/office/drawing/2014/main" id="{30DB1D37-EB53-E4B7-BD00-D76956136B9F}"/>
                </a:ext>
              </a:extLst>
            </p:cNvPr>
            <p:cNvSpPr/>
            <p:nvPr userDrawn="1">
              <p:custDataLst>
                <p:tags r:id="rId9"/>
              </p:custDataLst>
            </p:nvPr>
          </p:nvSpPr>
          <p:spPr bwMode="gray">
            <a:xfrm flipH="1">
              <a:off x="9546863" y="3187038"/>
              <a:ext cx="658819" cy="662725"/>
            </a:xfrm>
            <a:prstGeom prst="ellipse">
              <a:avLst/>
            </a:prstGeom>
            <a:solidFill>
              <a:srgbClr val="F7BE00"/>
            </a:solidFill>
            <a:ln w="9525">
              <a:solidFill>
                <a:srgbClr val="F7B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pic>
          <p:nvPicPr>
            <p:cNvPr id="141" name="Obrázek 140">
              <a:extLst>
                <a:ext uri="{FF2B5EF4-FFF2-40B4-BE49-F238E27FC236}">
                  <a16:creationId xmlns:a16="http://schemas.microsoft.com/office/drawing/2014/main" id="{A2D03096-9DDB-9D30-3594-88D85F951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9"/>
            <a:stretch/>
          </p:blipFill>
          <p:spPr>
            <a:xfrm>
              <a:off x="9637044" y="3352170"/>
              <a:ext cx="511968" cy="369168"/>
            </a:xfrm>
            <a:prstGeom prst="rect">
              <a:avLst/>
            </a:prstGeom>
          </p:spPr>
        </p:pic>
      </p:grpSp>
      <p:grpSp>
        <p:nvGrpSpPr>
          <p:cNvPr id="146" name="Skupina 145">
            <a:extLst>
              <a:ext uri="{FF2B5EF4-FFF2-40B4-BE49-F238E27FC236}">
                <a16:creationId xmlns:a16="http://schemas.microsoft.com/office/drawing/2014/main" id="{22B1CB24-F909-3B81-0545-A4C85FD360DB}"/>
              </a:ext>
            </a:extLst>
          </p:cNvPr>
          <p:cNvGrpSpPr/>
          <p:nvPr userDrawn="1"/>
        </p:nvGrpSpPr>
        <p:grpSpPr>
          <a:xfrm>
            <a:off x="10395001" y="4420677"/>
            <a:ext cx="790583" cy="795270"/>
            <a:chOff x="10418420" y="4211127"/>
            <a:chExt cx="790583" cy="795270"/>
          </a:xfrm>
        </p:grpSpPr>
        <p:sp>
          <p:nvSpPr>
            <p:cNvPr id="147" name="Ellipse 67">
              <a:extLst>
                <a:ext uri="{FF2B5EF4-FFF2-40B4-BE49-F238E27FC236}">
                  <a16:creationId xmlns:a16="http://schemas.microsoft.com/office/drawing/2014/main" id="{B1990220-1624-B2C6-E11C-60B9F728834A}"/>
                </a:ext>
              </a:extLst>
            </p:cNvPr>
            <p:cNvSpPr/>
            <p:nvPr userDrawn="1">
              <p:custDataLst>
                <p:tags r:id="rId6"/>
              </p:custDataLst>
            </p:nvPr>
          </p:nvSpPr>
          <p:spPr bwMode="gray">
            <a:xfrm flipH="1">
              <a:off x="10418420" y="4211127"/>
              <a:ext cx="790583" cy="795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5B26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sp>
          <p:nvSpPr>
            <p:cNvPr id="148" name="Ellipse 68">
              <a:extLst>
                <a:ext uri="{FF2B5EF4-FFF2-40B4-BE49-F238E27FC236}">
                  <a16:creationId xmlns:a16="http://schemas.microsoft.com/office/drawing/2014/main" id="{2AC1684D-6173-1DFB-48CA-498A0E5D31BE}"/>
                </a:ext>
              </a:extLst>
            </p:cNvPr>
            <p:cNvSpPr/>
            <p:nvPr userDrawn="1">
              <p:custDataLst>
                <p:tags r:id="rId7"/>
              </p:custDataLst>
            </p:nvPr>
          </p:nvSpPr>
          <p:spPr bwMode="gray">
            <a:xfrm flipH="1">
              <a:off x="10484302" y="4286925"/>
              <a:ext cx="658819" cy="662725"/>
            </a:xfrm>
            <a:prstGeom prst="ellipse">
              <a:avLst/>
            </a:prstGeom>
            <a:solidFill>
              <a:srgbClr val="5B2654"/>
            </a:solidFill>
            <a:ln w="9525">
              <a:solidFill>
                <a:srgbClr val="5B26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pic>
          <p:nvPicPr>
            <p:cNvPr id="149" name="Grafický objekt 148" descr="Péče se souvislou výplní">
              <a:extLst>
                <a:ext uri="{FF2B5EF4-FFF2-40B4-BE49-F238E27FC236}">
                  <a16:creationId xmlns:a16="http://schemas.microsoft.com/office/drawing/2014/main" id="{DB3EF082-EEE4-4873-8F19-79269A279C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0508188" y="4305754"/>
              <a:ext cx="648000" cy="648000"/>
            </a:xfrm>
            <a:prstGeom prst="rect">
              <a:avLst/>
            </a:prstGeom>
          </p:spPr>
        </p:pic>
      </p:grpSp>
      <p:grpSp>
        <p:nvGrpSpPr>
          <p:cNvPr id="150" name="Skupina 149">
            <a:extLst>
              <a:ext uri="{FF2B5EF4-FFF2-40B4-BE49-F238E27FC236}">
                <a16:creationId xmlns:a16="http://schemas.microsoft.com/office/drawing/2014/main" id="{E774FCCC-19F2-D060-0A58-FD05BA813D43}"/>
              </a:ext>
            </a:extLst>
          </p:cNvPr>
          <p:cNvGrpSpPr/>
          <p:nvPr userDrawn="1"/>
        </p:nvGrpSpPr>
        <p:grpSpPr>
          <a:xfrm>
            <a:off x="8619519" y="4413183"/>
            <a:ext cx="790583" cy="795270"/>
            <a:chOff x="8608319" y="4203633"/>
            <a:chExt cx="790583" cy="795270"/>
          </a:xfrm>
        </p:grpSpPr>
        <p:sp>
          <p:nvSpPr>
            <p:cNvPr id="151" name="Ellipse 77">
              <a:extLst>
                <a:ext uri="{FF2B5EF4-FFF2-40B4-BE49-F238E27FC236}">
                  <a16:creationId xmlns:a16="http://schemas.microsoft.com/office/drawing/2014/main" id="{B775C8F9-91A4-2EB1-62FD-F146B5B9264A}"/>
                </a:ext>
              </a:extLst>
            </p:cNvPr>
            <p:cNvSpPr/>
            <p:nvPr userDrawn="1">
              <p:custDataLst>
                <p:tags r:id="rId4"/>
              </p:custDataLst>
            </p:nvPr>
          </p:nvSpPr>
          <p:spPr bwMode="gray">
            <a:xfrm flipH="1">
              <a:off x="8608319" y="4203633"/>
              <a:ext cx="790583" cy="795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95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sp>
          <p:nvSpPr>
            <p:cNvPr id="152" name="Ellipse 78">
              <a:extLst>
                <a:ext uri="{FF2B5EF4-FFF2-40B4-BE49-F238E27FC236}">
                  <a16:creationId xmlns:a16="http://schemas.microsoft.com/office/drawing/2014/main" id="{EE213694-B36B-34A5-5341-CC55869C7131}"/>
                </a:ext>
              </a:extLst>
            </p:cNvPr>
            <p:cNvSpPr/>
            <p:nvPr userDrawn="1">
              <p:custDataLst>
                <p:tags r:id="rId5"/>
              </p:custDataLst>
            </p:nvPr>
          </p:nvSpPr>
          <p:spPr bwMode="gray">
            <a:xfrm flipH="1">
              <a:off x="8674201" y="4269906"/>
              <a:ext cx="658819" cy="662725"/>
            </a:xfrm>
            <a:prstGeom prst="ellipse">
              <a:avLst/>
            </a:prstGeom>
            <a:solidFill>
              <a:srgbClr val="0095A9"/>
            </a:solidFill>
            <a:ln w="9525">
              <a:solidFill>
                <a:srgbClr val="0095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pic>
          <p:nvPicPr>
            <p:cNvPr id="153" name="Grafický objekt 152" descr="Renovace (dům s ohňostrojem) se souvislou výplní">
              <a:extLst>
                <a:ext uri="{FF2B5EF4-FFF2-40B4-BE49-F238E27FC236}">
                  <a16:creationId xmlns:a16="http://schemas.microsoft.com/office/drawing/2014/main" id="{8A5E0A9B-110B-E00B-2BB6-ABC957362F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8709270" y="4313471"/>
              <a:ext cx="612000" cy="612000"/>
            </a:xfrm>
            <a:prstGeom prst="rect">
              <a:avLst/>
            </a:prstGeom>
          </p:spPr>
        </p:pic>
      </p:grpSp>
      <p:grpSp>
        <p:nvGrpSpPr>
          <p:cNvPr id="162" name="Skupina 161">
            <a:extLst>
              <a:ext uri="{FF2B5EF4-FFF2-40B4-BE49-F238E27FC236}">
                <a16:creationId xmlns:a16="http://schemas.microsoft.com/office/drawing/2014/main" id="{08DF82E4-4033-8154-8026-54DAD0DC698C}"/>
              </a:ext>
            </a:extLst>
          </p:cNvPr>
          <p:cNvGrpSpPr/>
          <p:nvPr userDrawn="1"/>
        </p:nvGrpSpPr>
        <p:grpSpPr>
          <a:xfrm>
            <a:off x="6844037" y="4400601"/>
            <a:ext cx="790583" cy="795270"/>
            <a:chOff x="6834666" y="4191051"/>
            <a:chExt cx="790583" cy="795270"/>
          </a:xfrm>
        </p:grpSpPr>
        <p:sp>
          <p:nvSpPr>
            <p:cNvPr id="159" name="Ellipse 77">
              <a:extLst>
                <a:ext uri="{FF2B5EF4-FFF2-40B4-BE49-F238E27FC236}">
                  <a16:creationId xmlns:a16="http://schemas.microsoft.com/office/drawing/2014/main" id="{BF40C84E-CFE3-8353-26B8-CCA7AF344552}"/>
                </a:ext>
              </a:extLst>
            </p:cNvPr>
            <p:cNvSpPr/>
            <p:nvPr userDrawn="1">
              <p:custDataLst>
                <p:tags r:id="rId2"/>
              </p:custDataLst>
            </p:nvPr>
          </p:nvSpPr>
          <p:spPr bwMode="gray">
            <a:xfrm flipH="1">
              <a:off x="6834666" y="4191051"/>
              <a:ext cx="790583" cy="795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83C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sp>
          <p:nvSpPr>
            <p:cNvPr id="156" name="Ellipse 68">
              <a:extLst>
                <a:ext uri="{FF2B5EF4-FFF2-40B4-BE49-F238E27FC236}">
                  <a16:creationId xmlns:a16="http://schemas.microsoft.com/office/drawing/2014/main" id="{38FA3AC7-54BC-4D95-7F08-4EB4758E8B1F}"/>
                </a:ext>
              </a:extLst>
            </p:cNvPr>
            <p:cNvSpPr/>
            <p:nvPr userDrawn="1">
              <p:custDataLst>
                <p:tags r:id="rId3"/>
              </p:custDataLst>
            </p:nvPr>
          </p:nvSpPr>
          <p:spPr bwMode="gray">
            <a:xfrm flipH="1">
              <a:off x="6909280" y="4256921"/>
              <a:ext cx="658819" cy="662725"/>
            </a:xfrm>
            <a:prstGeom prst="ellipse">
              <a:avLst/>
            </a:prstGeom>
            <a:solidFill>
              <a:srgbClr val="383C63"/>
            </a:solidFill>
            <a:ln w="9525">
              <a:solidFill>
                <a:srgbClr val="383C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pic>
          <p:nvPicPr>
            <p:cNvPr id="157" name="Grafický objekt 156" descr="Rodina se dvěma dětmi se souvislou výplní">
              <a:extLst>
                <a:ext uri="{FF2B5EF4-FFF2-40B4-BE49-F238E27FC236}">
                  <a16:creationId xmlns:a16="http://schemas.microsoft.com/office/drawing/2014/main" id="{24AE3EC0-14A6-9A89-1706-77809174B2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95693" y="4205133"/>
              <a:ext cx="684000" cy="684000"/>
            </a:xfrm>
            <a:prstGeom prst="rect">
              <a:avLst/>
            </a:prstGeom>
          </p:spPr>
        </p:pic>
      </p:grpSp>
      <p:sp>
        <p:nvSpPr>
          <p:cNvPr id="2" name="Volný tvar 6">
            <a:extLst>
              <a:ext uri="{FF2B5EF4-FFF2-40B4-BE49-F238E27FC236}">
                <a16:creationId xmlns:a16="http://schemas.microsoft.com/office/drawing/2014/main" id="{3F6BCE67-6797-F0AE-5507-CC2C07A76BC2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5B2654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Volný tvar 18">
            <a:extLst>
              <a:ext uri="{FF2B5EF4-FFF2-40B4-BE49-F238E27FC236}">
                <a16:creationId xmlns:a16="http://schemas.microsoft.com/office/drawing/2014/main" id="{659A4A74-9473-D8AE-06C3-95EF5FF3A369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5B2654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Volný tvar 19">
            <a:extLst>
              <a:ext uri="{FF2B5EF4-FFF2-40B4-BE49-F238E27FC236}">
                <a16:creationId xmlns:a16="http://schemas.microsoft.com/office/drawing/2014/main" id="{2C7ED843-4B47-1A67-7D69-49F947DBF83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83C6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Volný tvar 17">
            <a:extLst>
              <a:ext uri="{FF2B5EF4-FFF2-40B4-BE49-F238E27FC236}">
                <a16:creationId xmlns:a16="http://schemas.microsoft.com/office/drawing/2014/main" id="{CE7AF3F6-F62E-2409-DD15-5E305714122F}"/>
              </a:ext>
            </a:extLst>
          </p:cNvPr>
          <p:cNvSpPr/>
          <p:nvPr userDrawn="1"/>
        </p:nvSpPr>
        <p:spPr>
          <a:xfrm rot="10800000">
            <a:off x="-8546" y="4380807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83C6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B637FCF5-B17B-02F2-6626-02F6E8392F40}"/>
              </a:ext>
            </a:extLst>
          </p:cNvPr>
          <p:cNvGrpSpPr/>
          <p:nvPr userDrawn="1"/>
        </p:nvGrpSpPr>
        <p:grpSpPr>
          <a:xfrm>
            <a:off x="10190808" y="1987987"/>
            <a:ext cx="1380204" cy="485220"/>
            <a:chOff x="10198922" y="1987987"/>
            <a:chExt cx="1380204" cy="485220"/>
          </a:xfrm>
        </p:grpSpPr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8F316E7A-EBD9-CE48-7E1F-5C40D27D3391}"/>
                </a:ext>
              </a:extLst>
            </p:cNvPr>
            <p:cNvGrpSpPr/>
            <p:nvPr userDrawn="1"/>
          </p:nvGrpSpPr>
          <p:grpSpPr>
            <a:xfrm>
              <a:off x="10969526" y="1987987"/>
              <a:ext cx="609600" cy="477423"/>
              <a:chOff x="11508259" y="3171939"/>
              <a:chExt cx="609600" cy="477423"/>
            </a:xfrm>
          </p:grpSpPr>
          <p:sp>
            <p:nvSpPr>
              <p:cNvPr id="8" name="Obdélník: se zakulacenými rohy 7">
                <a:extLst>
                  <a:ext uri="{FF2B5EF4-FFF2-40B4-BE49-F238E27FC236}">
                    <a16:creationId xmlns:a16="http://schemas.microsoft.com/office/drawing/2014/main" id="{F833E488-5195-30FC-6539-1AABE8FE6719}"/>
                  </a:ext>
                </a:extLst>
              </p:cNvPr>
              <p:cNvSpPr/>
              <p:nvPr userDrawn="1"/>
            </p:nvSpPr>
            <p:spPr>
              <a:xfrm>
                <a:off x="11508259" y="3171939"/>
                <a:ext cx="609600" cy="477423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" name="Obrázek 8">
                <a:extLst>
                  <a:ext uri="{FF2B5EF4-FFF2-40B4-BE49-F238E27FC236}">
                    <a16:creationId xmlns:a16="http://schemas.microsoft.com/office/drawing/2014/main" id="{608E33D1-13DE-06FC-0A66-37707D678D4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1260" y="3212650"/>
                <a:ext cx="396000" cy="396000"/>
              </a:xfrm>
              <a:prstGeom prst="rect">
                <a:avLst/>
              </a:prstGeom>
            </p:spPr>
          </p:pic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B5FC8CC-D36B-C092-9AAD-647E72855947}"/>
                </a:ext>
              </a:extLst>
            </p:cNvPr>
            <p:cNvGrpSpPr/>
            <p:nvPr userDrawn="1"/>
          </p:nvGrpSpPr>
          <p:grpSpPr>
            <a:xfrm>
              <a:off x="10198922" y="1995784"/>
              <a:ext cx="609600" cy="477423"/>
              <a:chOff x="11508259" y="4341438"/>
              <a:chExt cx="609600" cy="477423"/>
            </a:xfrm>
          </p:grpSpPr>
          <p:sp>
            <p:nvSpPr>
              <p:cNvPr id="11" name="Obdélník: se zakulacenými rohy 10">
                <a:extLst>
                  <a:ext uri="{FF2B5EF4-FFF2-40B4-BE49-F238E27FC236}">
                    <a16:creationId xmlns:a16="http://schemas.microsoft.com/office/drawing/2014/main" id="{38E67560-2E16-AF0E-10AC-1235C66ABAE1}"/>
                  </a:ext>
                </a:extLst>
              </p:cNvPr>
              <p:cNvSpPr/>
              <p:nvPr userDrawn="1"/>
            </p:nvSpPr>
            <p:spPr>
              <a:xfrm>
                <a:off x="11508259" y="4341438"/>
                <a:ext cx="609600" cy="477423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Picture 24">
                <a:extLst>
                  <a:ext uri="{FF2B5EF4-FFF2-40B4-BE49-F238E27FC236}">
                    <a16:creationId xmlns:a16="http://schemas.microsoft.com/office/drawing/2014/main" id="{6CD283E9-ABE9-70CE-0182-349C537D57FE}"/>
                  </a:ext>
                </a:extLst>
              </p:cNvPr>
              <p:cNvPicPr>
                <a:picLocks noChangeAspect="1" noChangeArrowheads="1"/>
              </p:cNvPicPr>
              <p:nvPr userDrawn="1">
                <p:custDataLst>
                  <p:tags r:id="rId1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601260" y="4435295"/>
                <a:ext cx="432000" cy="2897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73968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760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2B194-3226-5596-4C5B-3418D6A1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3961FA1-4EF0-8C00-1301-0303BFADD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E4D571-68BE-7894-C660-90D280D6A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917E3D-4900-5CA9-DE3F-360D1FD7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5734-1122-415C-80A2-CB7D62399CC7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BBB5ED-0BFB-A884-B330-FD5D23F4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9BAD6B-A962-2692-5168-5AAE2A89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F98-80B5-4566-9BB7-668220B53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281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5BDE6-A7EF-8B83-E168-5630DE317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1B2769-36BA-4D3E-31E9-B999E25D8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F0814E-A18D-3F53-8AEA-D379A219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5734-1122-415C-80A2-CB7D62399CC7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B5BEB1-2E39-6CF8-BA70-E557DAB0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BF3BFF-29F7-9497-0E8F-A26D0BAA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F98-80B5-4566-9BB7-668220B53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073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C34ECCB-E3D8-615C-BFB8-059FD020D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22CC30-A06F-FCEE-6090-259F3C18B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FA8745-226C-DDE9-9778-1D758F62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5734-1122-415C-80A2-CB7D62399CC7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33784F-9A1A-132A-2498-3E825868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70C281-141B-71E2-19B0-B387B120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F98-80B5-4566-9BB7-668220B53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432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590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23226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"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4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>
            <a:extLst>
              <a:ext uri="{FF2B5EF4-FFF2-40B4-BE49-F238E27FC236}">
                <a16:creationId xmlns:a16="http://schemas.microsoft.com/office/drawing/2014/main" id="{F6288A28-CC9B-4008-8A83-2CB5111B9DC8}"/>
              </a:ext>
            </a:extLst>
          </p:cNvPr>
          <p:cNvSpPr/>
          <p:nvPr userDrawn="1"/>
        </p:nvSpPr>
        <p:spPr>
          <a:xfrm>
            <a:off x="0" y="5589240"/>
            <a:ext cx="10175250" cy="126876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1" name="Pravoúhlý trojúhelník 10">
            <a:extLst>
              <a:ext uri="{FF2B5EF4-FFF2-40B4-BE49-F238E27FC236}">
                <a16:creationId xmlns:a16="http://schemas.microsoft.com/office/drawing/2014/main" id="{AE30EB3B-C362-4ED4-863E-AA5E2611A9F0}"/>
              </a:ext>
            </a:extLst>
          </p:cNvPr>
          <p:cNvSpPr/>
          <p:nvPr userDrawn="1"/>
        </p:nvSpPr>
        <p:spPr>
          <a:xfrm rot="16200000">
            <a:off x="9131337" y="3789665"/>
            <a:ext cx="3574133" cy="2559901"/>
          </a:xfrm>
          <a:prstGeom prst="rtTriangle">
            <a:avLst/>
          </a:prstGeom>
          <a:solidFill>
            <a:srgbClr val="292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18" name="Pravoúhlý trojúhelník 17">
            <a:extLst>
              <a:ext uri="{FF2B5EF4-FFF2-40B4-BE49-F238E27FC236}">
                <a16:creationId xmlns:a16="http://schemas.microsoft.com/office/drawing/2014/main" id="{1A080AEE-D010-4CF3-800C-5E80D15ECDAE}"/>
              </a:ext>
            </a:extLst>
          </p:cNvPr>
          <p:cNvSpPr/>
          <p:nvPr userDrawn="1"/>
        </p:nvSpPr>
        <p:spPr>
          <a:xfrm rot="16200000">
            <a:off x="9599947" y="4258276"/>
            <a:ext cx="2636912" cy="2559901"/>
          </a:xfrm>
          <a:prstGeom prst="rtTriangle">
            <a:avLst/>
          </a:prstGeom>
          <a:solidFill>
            <a:srgbClr val="5B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1C829FF-B38D-4D4F-8374-9B6D961E6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483" y="1122363"/>
            <a:ext cx="9878638" cy="2387600"/>
          </a:xfrm>
        </p:spPr>
        <p:txBody>
          <a:bodyPr anchor="b"/>
          <a:lstStyle>
            <a:lvl1pPr algn="l">
              <a:defRPr sz="6000">
                <a:solidFill>
                  <a:srgbClr val="18007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FFEEBAD-18F8-4AA1-887E-95E116995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483" y="3602038"/>
            <a:ext cx="9878638" cy="1655762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18007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8280CF9-BA0D-4505-87EE-CC69A99488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3159" y="6145172"/>
            <a:ext cx="1447711" cy="468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F0F9D1D-2724-4871-8515-F2D5A8A03A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3" y="277590"/>
            <a:ext cx="1287561" cy="540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DB28BDF-148D-45A7-A88E-9DED862D6F5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3" y="6153336"/>
            <a:ext cx="146119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43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ázdný"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4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>
            <a:extLst>
              <a:ext uri="{FF2B5EF4-FFF2-40B4-BE49-F238E27FC236}">
                <a16:creationId xmlns:a16="http://schemas.microsoft.com/office/drawing/2014/main" id="{6D789C74-DDAA-4F1B-896A-69075E8B8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3" y="277590"/>
            <a:ext cx="128756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4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658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393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zadi seda">
            <a:extLst>
              <a:ext uri="{FF2B5EF4-FFF2-40B4-BE49-F238E27FC236}">
                <a16:creationId xmlns:a16="http://schemas.microsoft.com/office/drawing/2014/main" id="{C6DB6EA3-D18B-4247-B7E0-D3F0ED4ABC66}"/>
              </a:ext>
            </a:extLst>
          </p:cNvPr>
          <p:cNvSpPr/>
          <p:nvPr userDrawn="1"/>
        </p:nvSpPr>
        <p:spPr bwMode="gray">
          <a:xfrm>
            <a:off x="0" y="1899462"/>
            <a:ext cx="12192000" cy="4028858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Linka cervena">
            <a:extLst>
              <a:ext uri="{FF2B5EF4-FFF2-40B4-BE49-F238E27FC236}">
                <a16:creationId xmlns:a16="http://schemas.microsoft.com/office/drawing/2014/main" id="{B9205121-7638-4ABD-95F5-177B33D17428}"/>
              </a:ext>
            </a:extLst>
          </p:cNvPr>
          <p:cNvSpPr/>
          <p:nvPr userDrawn="1"/>
        </p:nvSpPr>
        <p:spPr>
          <a:xfrm flipV="1">
            <a:off x="5552" y="5881971"/>
            <a:ext cx="12173011" cy="36000"/>
          </a:xfrm>
          <a:prstGeom prst="rect">
            <a:avLst/>
          </a:prstGeom>
          <a:solidFill>
            <a:srgbClr val="D71440"/>
          </a:solidFill>
          <a:ln>
            <a:solidFill>
              <a:srgbClr val="D71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5" y="6275298"/>
            <a:ext cx="3763463" cy="324000"/>
          </a:xfrm>
          <a:prstGeom prst="rect">
            <a:avLst/>
          </a:prstGeom>
        </p:spPr>
      </p:pic>
      <p:pic>
        <p:nvPicPr>
          <p:cNvPr id="6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37" y="6124324"/>
            <a:ext cx="822458" cy="540000"/>
          </a:xfrm>
          <a:prstGeom prst="rect">
            <a:avLst/>
          </a:prstGeom>
        </p:spPr>
      </p:pic>
      <p:pic>
        <p:nvPicPr>
          <p:cNvPr id="11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3" y="2607870"/>
            <a:ext cx="5715760" cy="2224771"/>
          </a:xfrm>
          <a:prstGeom prst="rect">
            <a:avLst/>
          </a:prstGeom>
        </p:spPr>
      </p:pic>
      <p:pic>
        <p:nvPicPr>
          <p:cNvPr id="61" name="Ikona 7">
            <a:extLst>
              <a:ext uri="{FF2B5EF4-FFF2-40B4-BE49-F238E27FC236}">
                <a16:creationId xmlns:a16="http://schemas.microsoft.com/office/drawing/2014/main" id="{1E522FD7-51BC-4B8E-A68D-8A0B5E4169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38" y="3727037"/>
            <a:ext cx="791389" cy="792000"/>
          </a:xfrm>
          <a:prstGeom prst="rect">
            <a:avLst/>
          </a:prstGeom>
        </p:spPr>
      </p:pic>
      <p:pic>
        <p:nvPicPr>
          <p:cNvPr id="62" name="Ikona 6">
            <a:extLst>
              <a:ext uri="{FF2B5EF4-FFF2-40B4-BE49-F238E27FC236}">
                <a16:creationId xmlns:a16="http://schemas.microsoft.com/office/drawing/2014/main" id="{E01AA11B-D042-44CE-8E91-BAD234FB490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16" y="2819547"/>
            <a:ext cx="791389" cy="792000"/>
          </a:xfrm>
          <a:prstGeom prst="rect">
            <a:avLst/>
          </a:prstGeom>
        </p:spPr>
      </p:pic>
      <p:pic>
        <p:nvPicPr>
          <p:cNvPr id="63" name="Ikona 5">
            <a:extLst>
              <a:ext uri="{FF2B5EF4-FFF2-40B4-BE49-F238E27FC236}">
                <a16:creationId xmlns:a16="http://schemas.microsoft.com/office/drawing/2014/main" id="{6E1D9AE5-9B01-4D1E-A130-EA1856689D6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27" y="2821182"/>
            <a:ext cx="791389" cy="792000"/>
          </a:xfrm>
          <a:prstGeom prst="rect">
            <a:avLst/>
          </a:prstGeom>
        </p:spPr>
      </p:pic>
      <p:pic>
        <p:nvPicPr>
          <p:cNvPr id="64" name="Ikona 4">
            <a:extLst>
              <a:ext uri="{FF2B5EF4-FFF2-40B4-BE49-F238E27FC236}">
                <a16:creationId xmlns:a16="http://schemas.microsoft.com/office/drawing/2014/main" id="{78221017-9FB8-4EF8-A88B-38444E30A27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197" y="2826357"/>
            <a:ext cx="788298" cy="792000"/>
          </a:xfrm>
          <a:prstGeom prst="rect">
            <a:avLst/>
          </a:prstGeom>
        </p:spPr>
      </p:pic>
      <p:pic>
        <p:nvPicPr>
          <p:cNvPr id="65" name="Ikona 3">
            <a:extLst>
              <a:ext uri="{FF2B5EF4-FFF2-40B4-BE49-F238E27FC236}">
                <a16:creationId xmlns:a16="http://schemas.microsoft.com/office/drawing/2014/main" id="{D435ECA9-9699-4A70-9ABD-16C688E3468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68" y="2827327"/>
            <a:ext cx="788298" cy="792000"/>
          </a:xfrm>
          <a:prstGeom prst="rect">
            <a:avLst/>
          </a:prstGeom>
        </p:spPr>
      </p:pic>
      <p:pic>
        <p:nvPicPr>
          <p:cNvPr id="66" name="Ikona 2">
            <a:extLst>
              <a:ext uri="{FF2B5EF4-FFF2-40B4-BE49-F238E27FC236}">
                <a16:creationId xmlns:a16="http://schemas.microsoft.com/office/drawing/2014/main" id="{06B998D0-4DD3-4617-8B85-7A97769C7BF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25" y="3720280"/>
            <a:ext cx="791389" cy="792000"/>
          </a:xfrm>
          <a:prstGeom prst="rect">
            <a:avLst/>
          </a:prstGeom>
        </p:spPr>
      </p:pic>
      <p:pic>
        <p:nvPicPr>
          <p:cNvPr id="67" name="Ikona 1">
            <a:extLst>
              <a:ext uri="{FF2B5EF4-FFF2-40B4-BE49-F238E27FC236}">
                <a16:creationId xmlns:a16="http://schemas.microsoft.com/office/drawing/2014/main" id="{CDFE4053-986D-4CF5-BB65-55DDA986CB7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37" y="3714480"/>
            <a:ext cx="794492" cy="792000"/>
          </a:xfrm>
          <a:prstGeom prst="rect">
            <a:avLst/>
          </a:prstGeom>
        </p:spPr>
      </p:pic>
      <p:pic>
        <p:nvPicPr>
          <p:cNvPr id="9" name="Vlajka CR">
            <a:extLst>
              <a:ext uri="{FF2B5EF4-FFF2-40B4-BE49-F238E27FC236}">
                <a16:creationId xmlns:a16="http://schemas.microsoft.com/office/drawing/2014/main" id="{471DD38C-87B2-4EF0-9C4F-92FAABA3B665}"/>
              </a:ext>
            </a:extLst>
          </p:cNvPr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525177" y="249066"/>
            <a:ext cx="5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Vlajka EU">
            <a:extLst>
              <a:ext uri="{FF2B5EF4-FFF2-40B4-BE49-F238E27FC236}">
                <a16:creationId xmlns:a16="http://schemas.microsoft.com/office/drawing/2014/main" id="{F0605D3E-9EE4-4CE0-8944-A11CBF44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8"/>
          <a:stretch/>
        </p:blipFill>
        <p:spPr>
          <a:xfrm>
            <a:off x="10876478" y="245794"/>
            <a:ext cx="538775" cy="360000"/>
          </a:xfrm>
          <a:prstGeom prst="rect">
            <a:avLst/>
          </a:prstGeom>
        </p:spPr>
      </p:pic>
      <p:sp>
        <p:nvSpPr>
          <p:cNvPr id="41" name="Podnadpis">
            <a:extLst>
              <a:ext uri="{FF2B5EF4-FFF2-40B4-BE49-F238E27FC236}">
                <a16:creationId xmlns:a16="http://schemas.microsoft.com/office/drawing/2014/main" id="{A48B58A5-C806-4673-B1BA-E9829457E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806" y="5471177"/>
            <a:ext cx="8608732" cy="468000"/>
          </a:xfrm>
          <a:noFill/>
        </p:spPr>
        <p:txBody>
          <a:bodyPr anchor="ctr"/>
          <a:lstStyle>
            <a:lvl1pPr marL="0" indent="0">
              <a:buNone/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/>
              <a:t>Vložte podnadpis</a:t>
            </a:r>
          </a:p>
        </p:txBody>
      </p:sp>
      <p:sp>
        <p:nvSpPr>
          <p:cNvPr id="13" name="Nadpis">
            <a:extLst>
              <a:ext uri="{FF2B5EF4-FFF2-40B4-BE49-F238E27FC236}">
                <a16:creationId xmlns:a16="http://schemas.microsoft.com/office/drawing/2014/main" id="{99BDED9C-93B2-4C0D-BE31-6A2F4570E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91" y="240974"/>
            <a:ext cx="8648147" cy="1598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cs-CZ" sz="3600" b="1" kern="1200">
                <a:solidFill>
                  <a:srgbClr val="2E598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0789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pos="7605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rázek 64">
            <a:extLst>
              <a:ext uri="{FF2B5EF4-FFF2-40B4-BE49-F238E27FC236}">
                <a16:creationId xmlns:a16="http://schemas.microsoft.com/office/drawing/2014/main" id="{1903806D-B11F-4777-91AC-14AF29D6B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3424240"/>
          </a:xfrm>
          <a:prstGeom prst="rect">
            <a:avLst/>
          </a:prstGeom>
        </p:spPr>
      </p:pic>
      <p:pic>
        <p:nvPicPr>
          <p:cNvPr id="76" name="Obrázek 75">
            <a:extLst>
              <a:ext uri="{FF2B5EF4-FFF2-40B4-BE49-F238E27FC236}">
                <a16:creationId xmlns:a16="http://schemas.microsoft.com/office/drawing/2014/main" id="{F014DE85-7BF6-41C3-95C4-EC65E5EAD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63" y="1354230"/>
            <a:ext cx="3136237" cy="3656116"/>
          </a:xfrm>
          <a:prstGeom prst="rect">
            <a:avLst/>
          </a:prstGeom>
        </p:spPr>
      </p:pic>
      <p:sp>
        <p:nvSpPr>
          <p:cNvPr id="69" name="Obdélník 50">
            <a:extLst>
              <a:ext uri="{FF2B5EF4-FFF2-40B4-BE49-F238E27FC236}">
                <a16:creationId xmlns:a16="http://schemas.microsoft.com/office/drawing/2014/main" id="{C6455D4C-929B-4BB2-BB4B-AA4BD3BB752C}"/>
              </a:ext>
            </a:extLst>
          </p:cNvPr>
          <p:cNvSpPr/>
          <p:nvPr userDrawn="1"/>
        </p:nvSpPr>
        <p:spPr>
          <a:xfrm>
            <a:off x="0" y="3760440"/>
            <a:ext cx="9379670" cy="276458"/>
          </a:xfrm>
          <a:custGeom>
            <a:avLst/>
            <a:gdLst>
              <a:gd name="connsiteX0" fmla="*/ 0 w 7559571"/>
              <a:gd name="connsiteY0" fmla="*/ 0 h 200385"/>
              <a:gd name="connsiteX1" fmla="*/ 7559571 w 7559571"/>
              <a:gd name="connsiteY1" fmla="*/ 0 h 200385"/>
              <a:gd name="connsiteX2" fmla="*/ 7559571 w 7559571"/>
              <a:gd name="connsiteY2" fmla="*/ 200385 h 200385"/>
              <a:gd name="connsiteX3" fmla="*/ 0 w 7559571"/>
              <a:gd name="connsiteY3" fmla="*/ 200385 h 200385"/>
              <a:gd name="connsiteX4" fmla="*/ 0 w 7559571"/>
              <a:gd name="connsiteY4" fmla="*/ 0 h 200385"/>
              <a:gd name="connsiteX0" fmla="*/ 0 w 7559571"/>
              <a:gd name="connsiteY0" fmla="*/ 9427 h 209812"/>
              <a:gd name="connsiteX1" fmla="*/ 7136091 w 7559571"/>
              <a:gd name="connsiteY1" fmla="*/ 0 h 209812"/>
              <a:gd name="connsiteX2" fmla="*/ 7559571 w 7559571"/>
              <a:gd name="connsiteY2" fmla="*/ 9427 h 209812"/>
              <a:gd name="connsiteX3" fmla="*/ 7559571 w 7559571"/>
              <a:gd name="connsiteY3" fmla="*/ 209812 h 209812"/>
              <a:gd name="connsiteX4" fmla="*/ 0 w 7559571"/>
              <a:gd name="connsiteY4" fmla="*/ 209812 h 209812"/>
              <a:gd name="connsiteX5" fmla="*/ 0 w 7559571"/>
              <a:gd name="connsiteY5" fmla="*/ 9427 h 209812"/>
              <a:gd name="connsiteX0" fmla="*/ 0 w 7673419"/>
              <a:gd name="connsiteY0" fmla="*/ 292231 h 492616"/>
              <a:gd name="connsiteX1" fmla="*/ 7673419 w 7673419"/>
              <a:gd name="connsiteY1" fmla="*/ 0 h 492616"/>
              <a:gd name="connsiteX2" fmla="*/ 7559571 w 7673419"/>
              <a:gd name="connsiteY2" fmla="*/ 292231 h 492616"/>
              <a:gd name="connsiteX3" fmla="*/ 7559571 w 7673419"/>
              <a:gd name="connsiteY3" fmla="*/ 492616 h 492616"/>
              <a:gd name="connsiteX4" fmla="*/ 0 w 7673419"/>
              <a:gd name="connsiteY4" fmla="*/ 492616 h 492616"/>
              <a:gd name="connsiteX5" fmla="*/ 0 w 7673419"/>
              <a:gd name="connsiteY5" fmla="*/ 292231 h 49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3419" h="492616">
                <a:moveTo>
                  <a:pt x="0" y="292231"/>
                </a:moveTo>
                <a:lnTo>
                  <a:pt x="7673419" y="0"/>
                </a:lnTo>
                <a:lnTo>
                  <a:pt x="7559571" y="292231"/>
                </a:lnTo>
                <a:lnTo>
                  <a:pt x="7559571" y="492616"/>
                </a:lnTo>
                <a:lnTo>
                  <a:pt x="0" y="492616"/>
                </a:lnTo>
                <a:lnTo>
                  <a:pt x="0" y="292231"/>
                </a:lnTo>
                <a:close/>
              </a:path>
            </a:pathLst>
          </a:custGeom>
          <a:solidFill>
            <a:srgbClr val="08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Slza pozadi">
            <a:extLst>
              <a:ext uri="{FF2B5EF4-FFF2-40B4-BE49-F238E27FC236}">
                <a16:creationId xmlns:a16="http://schemas.microsoft.com/office/drawing/2014/main" id="{5B472087-BEB7-43F0-96A3-BDC392C6630F}"/>
              </a:ext>
            </a:extLst>
          </p:cNvPr>
          <p:cNvSpPr/>
          <p:nvPr userDrawn="1"/>
        </p:nvSpPr>
        <p:spPr>
          <a:xfrm rot="16200000">
            <a:off x="1560424" y="-947766"/>
            <a:ext cx="3157403" cy="6278252"/>
          </a:xfrm>
          <a:prstGeom prst="teardrop">
            <a:avLst/>
          </a:prstGeom>
          <a:solidFill>
            <a:srgbClr val="244865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" name="Logo UZIS - skupina">
            <a:extLst>
              <a:ext uri="{FF2B5EF4-FFF2-40B4-BE49-F238E27FC236}">
                <a16:creationId xmlns:a16="http://schemas.microsoft.com/office/drawing/2014/main" id="{E1E7BBD5-891B-4A2F-BD63-5F5DA00EFD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73965" y="6090002"/>
            <a:ext cx="4524251" cy="612428"/>
            <a:chOff x="4084311" y="378348"/>
            <a:chExt cx="5627053" cy="709095"/>
          </a:xfrm>
        </p:grpSpPr>
        <p:sp>
          <p:nvSpPr>
            <p:cNvPr id="10" name="Nazev">
              <a:extLst>
                <a:ext uri="{FF2B5EF4-FFF2-40B4-BE49-F238E27FC236}">
                  <a16:creationId xmlns:a16="http://schemas.microsoft.com/office/drawing/2014/main" id="{4C1916FE-4B88-49CD-BA58-7B74C639AF98}"/>
                </a:ext>
              </a:extLst>
            </p:cNvPr>
            <p:cNvSpPr txBox="1"/>
            <p:nvPr userDrawn="1"/>
          </p:nvSpPr>
          <p:spPr>
            <a:xfrm>
              <a:off x="5237394" y="599696"/>
              <a:ext cx="4473970" cy="42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noProof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Ústav zdravotnických informací a statistiky České republiky</a:t>
              </a:r>
            </a:p>
            <a:p>
              <a:r>
                <a:rPr lang="en-US" sz="900" i="1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Institute of Health Information and Statistics of the Czech Republic</a:t>
              </a:r>
            </a:p>
          </p:txBody>
        </p:sp>
        <p:pic>
          <p:nvPicPr>
            <p:cNvPr id="11" name="Logo">
              <a:extLst>
                <a:ext uri="{FF2B5EF4-FFF2-40B4-BE49-F238E27FC236}">
                  <a16:creationId xmlns:a16="http://schemas.microsoft.com/office/drawing/2014/main" id="{9F92AC57-7FC1-4571-BECE-712542093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311" y="378348"/>
              <a:ext cx="1080000" cy="709095"/>
            </a:xfrm>
            <a:prstGeom prst="rect">
              <a:avLst/>
            </a:prstGeom>
          </p:spPr>
        </p:pic>
      </p:grpSp>
      <p:pic>
        <p:nvPicPr>
          <p:cNvPr id="8" name="Logo MZ CR">
            <a:extLst>
              <a:ext uri="{FF2B5EF4-FFF2-40B4-BE49-F238E27FC236}">
                <a16:creationId xmlns:a16="http://schemas.microsoft.com/office/drawing/2014/main" id="{5B7C4270-13A2-4527-A4C7-32FE9859D7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1" y="156482"/>
            <a:ext cx="3763463" cy="324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F05EC1-AC34-4998-A874-C476BF92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0" y="1382511"/>
            <a:ext cx="5246408" cy="140448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F5E0A5-FA60-44D8-9106-C4F05A37F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506" y="5213021"/>
            <a:ext cx="11116463" cy="468000"/>
          </a:xfrm>
        </p:spPr>
        <p:txBody>
          <a:bodyPr anchor="ctr">
            <a:noAutofit/>
          </a:bodyPr>
          <a:lstStyle>
            <a:lvl1pPr marL="0" indent="0" algn="l"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Vložte podnadpis</a:t>
            </a:r>
          </a:p>
        </p:txBody>
      </p:sp>
    </p:spTree>
    <p:extLst>
      <p:ext uri="{BB962C8B-B14F-4D97-AF65-F5344CB8AC3E}">
        <p14:creationId xmlns:p14="http://schemas.microsoft.com/office/powerpoint/2010/main" val="246961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0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108" descr="Obsah obrázku text&#10;&#10;Popis byl vytvořen automaticky">
            <a:extLst>
              <a:ext uri="{FF2B5EF4-FFF2-40B4-BE49-F238E27FC236}">
                <a16:creationId xmlns:a16="http://schemas.microsoft.com/office/drawing/2014/main" id="{485070BD-D7F0-6B97-D74F-F9C0F43AA74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41" y="267581"/>
            <a:ext cx="2262835" cy="9537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AAE8F6F-FF38-9289-70C9-C8603B7E4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26933" b="17691"/>
          <a:stretch/>
        </p:blipFill>
        <p:spPr>
          <a:xfrm>
            <a:off x="0" y="2104159"/>
            <a:ext cx="12192000" cy="3797733"/>
          </a:xfrm>
          <a:prstGeom prst="rect">
            <a:avLst/>
          </a:prstGeom>
        </p:spPr>
      </p:pic>
      <p:sp>
        <p:nvSpPr>
          <p:cNvPr id="12" name="Linka cervena">
            <a:extLst>
              <a:ext uri="{FF2B5EF4-FFF2-40B4-BE49-F238E27FC236}">
                <a16:creationId xmlns:a16="http://schemas.microsoft.com/office/drawing/2014/main" id="{B9205121-7638-4ABD-95F5-177B33D17428}"/>
              </a:ext>
            </a:extLst>
          </p:cNvPr>
          <p:cNvSpPr/>
          <p:nvPr userDrawn="1"/>
        </p:nvSpPr>
        <p:spPr>
          <a:xfrm flipV="1">
            <a:off x="-3974" y="5881971"/>
            <a:ext cx="12186000" cy="36000"/>
          </a:xfrm>
          <a:prstGeom prst="rect">
            <a:avLst/>
          </a:prstGeom>
          <a:solidFill>
            <a:srgbClr val="383C63"/>
          </a:solidFill>
          <a:ln>
            <a:solidFill>
              <a:srgbClr val="383C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Podnadpis">
            <a:extLst>
              <a:ext uri="{FF2B5EF4-FFF2-40B4-BE49-F238E27FC236}">
                <a16:creationId xmlns:a16="http://schemas.microsoft.com/office/drawing/2014/main" id="{A48B58A5-C806-4673-B1BA-E9829457E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806" y="5471177"/>
            <a:ext cx="8608732" cy="468000"/>
          </a:xfrm>
          <a:noFill/>
        </p:spPr>
        <p:txBody>
          <a:bodyPr anchor="ctr"/>
          <a:lstStyle>
            <a:lvl1pPr marL="0" indent="0">
              <a:buNone/>
              <a:defRPr lang="cs-CZ" sz="2800" b="1" kern="1200" dirty="0" smtClean="0">
                <a:solidFill>
                  <a:srgbClr val="383C6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/>
              <a:t>Vložte podnadpis</a:t>
            </a:r>
          </a:p>
        </p:txBody>
      </p:sp>
      <p:sp>
        <p:nvSpPr>
          <p:cNvPr id="13" name="Nadpis">
            <a:extLst>
              <a:ext uri="{FF2B5EF4-FFF2-40B4-BE49-F238E27FC236}">
                <a16:creationId xmlns:a16="http://schemas.microsoft.com/office/drawing/2014/main" id="{99BDED9C-93B2-4C0D-BE31-6A2F4570E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92" y="240974"/>
            <a:ext cx="6441342" cy="1598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cs-CZ" sz="3600" b="1" kern="1200">
                <a:solidFill>
                  <a:srgbClr val="5B265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1CB9C85A-A789-1471-FFA1-8C704DDA0EE4}"/>
              </a:ext>
            </a:extLst>
          </p:cNvPr>
          <p:cNvGrpSpPr/>
          <p:nvPr userDrawn="1"/>
        </p:nvGrpSpPr>
        <p:grpSpPr>
          <a:xfrm>
            <a:off x="8258810" y="1685966"/>
            <a:ext cx="1512000" cy="1512000"/>
            <a:chOff x="8259270" y="1685966"/>
            <a:chExt cx="1512000" cy="1512000"/>
          </a:xfrm>
        </p:grpSpPr>
        <p:sp>
          <p:nvSpPr>
            <p:cNvPr id="29" name="Ovál 29">
              <a:extLst>
                <a:ext uri="{FF2B5EF4-FFF2-40B4-BE49-F238E27FC236}">
                  <a16:creationId xmlns:a16="http://schemas.microsoft.com/office/drawing/2014/main" id="{E411B488-D6A9-4125-9226-91E8FF7C26F2}"/>
                </a:ext>
              </a:extLst>
            </p:cNvPr>
            <p:cNvSpPr/>
            <p:nvPr userDrawn="1"/>
          </p:nvSpPr>
          <p:spPr>
            <a:xfrm>
              <a:off x="8259270" y="1685966"/>
              <a:ext cx="1512000" cy="151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83C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vál 30">
              <a:extLst>
                <a:ext uri="{FF2B5EF4-FFF2-40B4-BE49-F238E27FC236}">
                  <a16:creationId xmlns:a16="http://schemas.microsoft.com/office/drawing/2014/main" id="{822DE0E7-21EC-4CAD-9CAC-791515B7EB64}"/>
                </a:ext>
              </a:extLst>
            </p:cNvPr>
            <p:cNvSpPr/>
            <p:nvPr userDrawn="1"/>
          </p:nvSpPr>
          <p:spPr>
            <a:xfrm>
              <a:off x="8360799" y="1787495"/>
              <a:ext cx="1308942" cy="1308942"/>
            </a:xfrm>
            <a:prstGeom prst="ellipse">
              <a:avLst/>
            </a:prstGeom>
            <a:solidFill>
              <a:srgbClr val="383C63"/>
            </a:solidFill>
            <a:ln>
              <a:solidFill>
                <a:srgbClr val="383C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5" name="Obrázek 54">
              <a:extLst>
                <a:ext uri="{FF2B5EF4-FFF2-40B4-BE49-F238E27FC236}">
                  <a16:creationId xmlns:a16="http://schemas.microsoft.com/office/drawing/2014/main" id="{D095347A-A86B-07AB-B14F-1C19655ACE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727" y="1938086"/>
              <a:ext cx="1408195" cy="1054648"/>
            </a:xfrm>
            <a:prstGeom prst="rect">
              <a:avLst/>
            </a:prstGeom>
          </p:spPr>
        </p:pic>
      </p:grpSp>
      <p:pic>
        <p:nvPicPr>
          <p:cNvPr id="86" name="Grafický objekt 85" descr="Pampeliška se souvislou výplní">
            <a:extLst>
              <a:ext uri="{FF2B5EF4-FFF2-40B4-BE49-F238E27FC236}">
                <a16:creationId xmlns:a16="http://schemas.microsoft.com/office/drawing/2014/main" id="{775449BF-6ACB-C586-54B3-F59C7001E98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385418" y="5246453"/>
            <a:ext cx="841248" cy="841248"/>
          </a:xfrm>
          <a:prstGeom prst="rect">
            <a:avLst/>
          </a:prstGeom>
        </p:spPr>
      </p:pic>
      <p:pic>
        <p:nvPicPr>
          <p:cNvPr id="90" name="Grafický objekt 89" descr="Budoucnost se souvislou výplní">
            <a:extLst>
              <a:ext uri="{FF2B5EF4-FFF2-40B4-BE49-F238E27FC236}">
                <a16:creationId xmlns:a16="http://schemas.microsoft.com/office/drawing/2014/main" id="{B5FA8538-7D58-7036-A0CC-D00E521629C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80188" y="5432756"/>
            <a:ext cx="914400" cy="914400"/>
          </a:xfrm>
          <a:prstGeom prst="rect">
            <a:avLst/>
          </a:prstGeom>
        </p:spPr>
      </p:pic>
      <p:pic>
        <p:nvPicPr>
          <p:cNvPr id="119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B383F669-60FE-680E-4127-2E4EB576377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97" y="1291291"/>
            <a:ext cx="1163559" cy="452898"/>
          </a:xfrm>
          <a:prstGeom prst="rect">
            <a:avLst/>
          </a:prstGeom>
        </p:spPr>
      </p:pic>
      <p:pic>
        <p:nvPicPr>
          <p:cNvPr id="120" name="Obrázek 119">
            <a:extLst>
              <a:ext uri="{FF2B5EF4-FFF2-40B4-BE49-F238E27FC236}">
                <a16:creationId xmlns:a16="http://schemas.microsoft.com/office/drawing/2014/main" id="{4647FF5A-2893-AEA9-945A-0F4ACCEA5D99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34" y="1307869"/>
            <a:ext cx="1198713" cy="288000"/>
          </a:xfrm>
          <a:prstGeom prst="rect">
            <a:avLst/>
          </a:prstGeom>
        </p:spPr>
      </p:pic>
      <p:pic>
        <p:nvPicPr>
          <p:cNvPr id="121" name="Obrázek 120">
            <a:extLst>
              <a:ext uri="{FF2B5EF4-FFF2-40B4-BE49-F238E27FC236}">
                <a16:creationId xmlns:a16="http://schemas.microsoft.com/office/drawing/2014/main" id="{8EA0FF3C-F13B-3585-7E32-5DC1E06468B0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40" y="6272375"/>
            <a:ext cx="603954" cy="399218"/>
          </a:xfrm>
          <a:prstGeom prst="rect">
            <a:avLst/>
          </a:prstGeom>
        </p:spPr>
      </p:pic>
      <p:pic>
        <p:nvPicPr>
          <p:cNvPr id="122" name="Obrázek 121">
            <a:extLst>
              <a:ext uri="{FF2B5EF4-FFF2-40B4-BE49-F238E27FC236}">
                <a16:creationId xmlns:a16="http://schemas.microsoft.com/office/drawing/2014/main" id="{884DC384-4F0C-BD2F-4280-4B06E2364233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31" y="6370983"/>
            <a:ext cx="3170928" cy="277776"/>
          </a:xfrm>
          <a:prstGeom prst="rect">
            <a:avLst/>
          </a:prstGeom>
        </p:spPr>
      </p:pic>
      <p:grpSp>
        <p:nvGrpSpPr>
          <p:cNvPr id="126" name="Skupina 125">
            <a:extLst>
              <a:ext uri="{FF2B5EF4-FFF2-40B4-BE49-F238E27FC236}">
                <a16:creationId xmlns:a16="http://schemas.microsoft.com/office/drawing/2014/main" id="{E937722C-22DC-B5DC-03EB-E2B5684B6855}"/>
              </a:ext>
            </a:extLst>
          </p:cNvPr>
          <p:cNvGrpSpPr/>
          <p:nvPr userDrawn="1"/>
        </p:nvGrpSpPr>
        <p:grpSpPr>
          <a:xfrm>
            <a:off x="5956296" y="3342790"/>
            <a:ext cx="790583" cy="795270"/>
            <a:chOff x="6365732" y="1876932"/>
            <a:chExt cx="790583" cy="795270"/>
          </a:xfrm>
        </p:grpSpPr>
        <p:sp>
          <p:nvSpPr>
            <p:cNvPr id="127" name="Ellipse 77">
              <a:extLst>
                <a:ext uri="{FF2B5EF4-FFF2-40B4-BE49-F238E27FC236}">
                  <a16:creationId xmlns:a16="http://schemas.microsoft.com/office/drawing/2014/main" id="{5D057DFC-CF50-D18F-AC6B-82C3D1E5B083}"/>
                </a:ext>
              </a:extLst>
            </p:cNvPr>
            <p:cNvSpPr/>
            <p:nvPr userDrawn="1">
              <p:custDataLst>
                <p:tags r:id="rId14"/>
              </p:custDataLst>
            </p:nvPr>
          </p:nvSpPr>
          <p:spPr bwMode="gray">
            <a:xfrm flipH="1">
              <a:off x="6365732" y="1876932"/>
              <a:ext cx="790583" cy="795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83C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sp>
          <p:nvSpPr>
            <p:cNvPr id="128" name="Ellipse 78">
              <a:extLst>
                <a:ext uri="{FF2B5EF4-FFF2-40B4-BE49-F238E27FC236}">
                  <a16:creationId xmlns:a16="http://schemas.microsoft.com/office/drawing/2014/main" id="{5E9571E7-B14A-C3FB-D1F3-02DD2FC4BCCE}"/>
                </a:ext>
              </a:extLst>
            </p:cNvPr>
            <p:cNvSpPr/>
            <p:nvPr userDrawn="1">
              <p:custDataLst>
                <p:tags r:id="rId15"/>
              </p:custDataLst>
            </p:nvPr>
          </p:nvSpPr>
          <p:spPr bwMode="gray">
            <a:xfrm flipH="1">
              <a:off x="6431614" y="1943205"/>
              <a:ext cx="658819" cy="662725"/>
            </a:xfrm>
            <a:prstGeom prst="ellipse">
              <a:avLst/>
            </a:prstGeom>
            <a:solidFill>
              <a:srgbClr val="383C63"/>
            </a:solidFill>
            <a:ln w="9525">
              <a:solidFill>
                <a:srgbClr val="383C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pic>
          <p:nvPicPr>
            <p:cNvPr id="129" name="Obrázek 128">
              <a:extLst>
                <a:ext uri="{FF2B5EF4-FFF2-40B4-BE49-F238E27FC236}">
                  <a16:creationId xmlns:a16="http://schemas.microsoft.com/office/drawing/2014/main" id="{643F46C1-AFE6-CB1E-C66C-85BBC50566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341" y="1988682"/>
              <a:ext cx="549365" cy="446690"/>
            </a:xfrm>
            <a:prstGeom prst="rect">
              <a:avLst/>
            </a:prstGeom>
          </p:spPr>
        </p:pic>
      </p:grpSp>
      <p:grpSp>
        <p:nvGrpSpPr>
          <p:cNvPr id="130" name="Skupina 129">
            <a:extLst>
              <a:ext uri="{FF2B5EF4-FFF2-40B4-BE49-F238E27FC236}">
                <a16:creationId xmlns:a16="http://schemas.microsoft.com/office/drawing/2014/main" id="{9244ACF3-E06B-BEB5-A841-7448853BDA4D}"/>
              </a:ext>
            </a:extLst>
          </p:cNvPr>
          <p:cNvGrpSpPr/>
          <p:nvPr userDrawn="1"/>
        </p:nvGrpSpPr>
        <p:grpSpPr>
          <a:xfrm>
            <a:off x="7731778" y="3342790"/>
            <a:ext cx="790583" cy="795270"/>
            <a:chOff x="7712731" y="3121481"/>
            <a:chExt cx="790583" cy="795270"/>
          </a:xfrm>
        </p:grpSpPr>
        <p:sp>
          <p:nvSpPr>
            <p:cNvPr id="131" name="Ellipse 77">
              <a:extLst>
                <a:ext uri="{FF2B5EF4-FFF2-40B4-BE49-F238E27FC236}">
                  <a16:creationId xmlns:a16="http://schemas.microsoft.com/office/drawing/2014/main" id="{7F7F83A1-D1A7-D082-D222-760C5D394A65}"/>
                </a:ext>
              </a:extLst>
            </p:cNvPr>
            <p:cNvSpPr/>
            <p:nvPr userDrawn="1">
              <p:custDataLst>
                <p:tags r:id="rId12"/>
              </p:custDataLst>
            </p:nvPr>
          </p:nvSpPr>
          <p:spPr bwMode="gray">
            <a:xfrm flipH="1">
              <a:off x="7712731" y="3121481"/>
              <a:ext cx="790583" cy="7952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44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sp>
          <p:nvSpPr>
            <p:cNvPr id="132" name="Ellipse 78">
              <a:extLst>
                <a:ext uri="{FF2B5EF4-FFF2-40B4-BE49-F238E27FC236}">
                  <a16:creationId xmlns:a16="http://schemas.microsoft.com/office/drawing/2014/main" id="{2BE31C35-F022-0E9F-E1A2-C73F7F5E41FB}"/>
                </a:ext>
              </a:extLst>
            </p:cNvPr>
            <p:cNvSpPr/>
            <p:nvPr userDrawn="1">
              <p:custDataLst>
                <p:tags r:id="rId13"/>
              </p:custDataLst>
            </p:nvPr>
          </p:nvSpPr>
          <p:spPr bwMode="gray">
            <a:xfrm flipH="1">
              <a:off x="7778613" y="3187754"/>
              <a:ext cx="658819" cy="662725"/>
            </a:xfrm>
            <a:prstGeom prst="ellipse">
              <a:avLst/>
            </a:prstGeom>
            <a:solidFill>
              <a:srgbClr val="F44C7F"/>
            </a:solidFill>
            <a:ln w="9525">
              <a:solidFill>
                <a:srgbClr val="F44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pic>
          <p:nvPicPr>
            <p:cNvPr id="133" name="Obrázek 132">
              <a:extLst>
                <a:ext uri="{FF2B5EF4-FFF2-40B4-BE49-F238E27FC236}">
                  <a16:creationId xmlns:a16="http://schemas.microsoft.com/office/drawing/2014/main" id="{EC5B799A-600C-A9C5-C16F-B744DBC7D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82" y="3257436"/>
              <a:ext cx="489102" cy="489102"/>
            </a:xfrm>
            <a:prstGeom prst="rect">
              <a:avLst/>
            </a:prstGeom>
          </p:spPr>
        </p:pic>
      </p:grpSp>
      <p:grpSp>
        <p:nvGrpSpPr>
          <p:cNvPr id="134" name="Skupina 133">
            <a:extLst>
              <a:ext uri="{FF2B5EF4-FFF2-40B4-BE49-F238E27FC236}">
                <a16:creationId xmlns:a16="http://schemas.microsoft.com/office/drawing/2014/main" id="{7AAA32BD-FD14-EC29-3CCD-E285142476FB}"/>
              </a:ext>
            </a:extLst>
          </p:cNvPr>
          <p:cNvGrpSpPr/>
          <p:nvPr userDrawn="1"/>
        </p:nvGrpSpPr>
        <p:grpSpPr>
          <a:xfrm>
            <a:off x="11282741" y="3342790"/>
            <a:ext cx="790583" cy="795270"/>
            <a:chOff x="11282741" y="3118161"/>
            <a:chExt cx="790583" cy="795270"/>
          </a:xfrm>
        </p:grpSpPr>
        <p:sp>
          <p:nvSpPr>
            <p:cNvPr id="135" name="Ellipse 77">
              <a:extLst>
                <a:ext uri="{FF2B5EF4-FFF2-40B4-BE49-F238E27FC236}">
                  <a16:creationId xmlns:a16="http://schemas.microsoft.com/office/drawing/2014/main" id="{FB71F5A3-7D0A-ABF9-6E31-67A6D24F4325}"/>
                </a:ext>
              </a:extLst>
            </p:cNvPr>
            <p:cNvSpPr/>
            <p:nvPr userDrawn="1">
              <p:custDataLst>
                <p:tags r:id="rId10"/>
              </p:custDataLst>
            </p:nvPr>
          </p:nvSpPr>
          <p:spPr bwMode="gray">
            <a:xfrm flipH="1">
              <a:off x="11282741" y="3118161"/>
              <a:ext cx="790583" cy="795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5B26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sp>
          <p:nvSpPr>
            <p:cNvPr id="136" name="Ellipse 78">
              <a:extLst>
                <a:ext uri="{FF2B5EF4-FFF2-40B4-BE49-F238E27FC236}">
                  <a16:creationId xmlns:a16="http://schemas.microsoft.com/office/drawing/2014/main" id="{51D66B50-AFF1-03AA-076A-ABC21223C501}"/>
                </a:ext>
              </a:extLst>
            </p:cNvPr>
            <p:cNvSpPr/>
            <p:nvPr userDrawn="1">
              <p:custDataLst>
                <p:tags r:id="rId11"/>
              </p:custDataLst>
            </p:nvPr>
          </p:nvSpPr>
          <p:spPr bwMode="gray">
            <a:xfrm flipH="1">
              <a:off x="11348623" y="3184434"/>
              <a:ext cx="658819" cy="662725"/>
            </a:xfrm>
            <a:prstGeom prst="ellipse">
              <a:avLst/>
            </a:prstGeom>
            <a:solidFill>
              <a:srgbClr val="5B2654"/>
            </a:solidFill>
            <a:ln w="9525">
              <a:solidFill>
                <a:srgbClr val="5B26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pic>
          <p:nvPicPr>
            <p:cNvPr id="137" name="Grafický objekt 136" descr="Internet věcí se souvislou výplní">
              <a:extLst>
                <a:ext uri="{FF2B5EF4-FFF2-40B4-BE49-F238E27FC236}">
                  <a16:creationId xmlns:a16="http://schemas.microsoft.com/office/drawing/2014/main" id="{431F29AF-3C0C-B2F2-15A9-8178444D00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1363066" y="3196563"/>
              <a:ext cx="649224" cy="649224"/>
            </a:xfrm>
            <a:prstGeom prst="rect">
              <a:avLst/>
            </a:prstGeom>
          </p:spPr>
        </p:pic>
      </p:grpSp>
      <p:grpSp>
        <p:nvGrpSpPr>
          <p:cNvPr id="138" name="Skupina 137">
            <a:extLst>
              <a:ext uri="{FF2B5EF4-FFF2-40B4-BE49-F238E27FC236}">
                <a16:creationId xmlns:a16="http://schemas.microsoft.com/office/drawing/2014/main" id="{60AEFD80-2B71-4F43-F28D-EEFA45375A0C}"/>
              </a:ext>
            </a:extLst>
          </p:cNvPr>
          <p:cNvGrpSpPr/>
          <p:nvPr userDrawn="1"/>
        </p:nvGrpSpPr>
        <p:grpSpPr>
          <a:xfrm>
            <a:off x="9507260" y="3342790"/>
            <a:ext cx="790583" cy="795270"/>
            <a:chOff x="9480981" y="3120765"/>
            <a:chExt cx="790583" cy="795270"/>
          </a:xfrm>
        </p:grpSpPr>
        <p:sp>
          <p:nvSpPr>
            <p:cNvPr id="139" name="Ellipse 77">
              <a:extLst>
                <a:ext uri="{FF2B5EF4-FFF2-40B4-BE49-F238E27FC236}">
                  <a16:creationId xmlns:a16="http://schemas.microsoft.com/office/drawing/2014/main" id="{21C55727-7641-7205-C5CF-EC4CC597162E}"/>
                </a:ext>
              </a:extLst>
            </p:cNvPr>
            <p:cNvSpPr/>
            <p:nvPr userDrawn="1">
              <p:custDataLst>
                <p:tags r:id="rId8"/>
              </p:custDataLst>
            </p:nvPr>
          </p:nvSpPr>
          <p:spPr bwMode="gray">
            <a:xfrm flipH="1">
              <a:off x="9480981" y="3120765"/>
              <a:ext cx="790583" cy="7952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7B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sp>
          <p:nvSpPr>
            <p:cNvPr id="140" name="Ellipse 78">
              <a:extLst>
                <a:ext uri="{FF2B5EF4-FFF2-40B4-BE49-F238E27FC236}">
                  <a16:creationId xmlns:a16="http://schemas.microsoft.com/office/drawing/2014/main" id="{30DB1D37-EB53-E4B7-BD00-D76956136B9F}"/>
                </a:ext>
              </a:extLst>
            </p:cNvPr>
            <p:cNvSpPr/>
            <p:nvPr userDrawn="1">
              <p:custDataLst>
                <p:tags r:id="rId9"/>
              </p:custDataLst>
            </p:nvPr>
          </p:nvSpPr>
          <p:spPr bwMode="gray">
            <a:xfrm flipH="1">
              <a:off x="9546863" y="3187038"/>
              <a:ext cx="658819" cy="662725"/>
            </a:xfrm>
            <a:prstGeom prst="ellipse">
              <a:avLst/>
            </a:prstGeom>
            <a:solidFill>
              <a:srgbClr val="F7BE00"/>
            </a:solidFill>
            <a:ln w="9525">
              <a:solidFill>
                <a:srgbClr val="F7B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pic>
          <p:nvPicPr>
            <p:cNvPr id="141" name="Obrázek 140">
              <a:extLst>
                <a:ext uri="{FF2B5EF4-FFF2-40B4-BE49-F238E27FC236}">
                  <a16:creationId xmlns:a16="http://schemas.microsoft.com/office/drawing/2014/main" id="{A2D03096-9DDB-9D30-3594-88D85F951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9"/>
            <a:stretch/>
          </p:blipFill>
          <p:spPr>
            <a:xfrm>
              <a:off x="9637044" y="3352170"/>
              <a:ext cx="511968" cy="369168"/>
            </a:xfrm>
            <a:prstGeom prst="rect">
              <a:avLst/>
            </a:prstGeom>
          </p:spPr>
        </p:pic>
      </p:grpSp>
      <p:grpSp>
        <p:nvGrpSpPr>
          <p:cNvPr id="146" name="Skupina 145">
            <a:extLst>
              <a:ext uri="{FF2B5EF4-FFF2-40B4-BE49-F238E27FC236}">
                <a16:creationId xmlns:a16="http://schemas.microsoft.com/office/drawing/2014/main" id="{22B1CB24-F909-3B81-0545-A4C85FD360DB}"/>
              </a:ext>
            </a:extLst>
          </p:cNvPr>
          <p:cNvGrpSpPr/>
          <p:nvPr userDrawn="1"/>
        </p:nvGrpSpPr>
        <p:grpSpPr>
          <a:xfrm>
            <a:off x="10395001" y="4420677"/>
            <a:ext cx="790583" cy="795270"/>
            <a:chOff x="10418420" y="4211127"/>
            <a:chExt cx="790583" cy="795270"/>
          </a:xfrm>
        </p:grpSpPr>
        <p:sp>
          <p:nvSpPr>
            <p:cNvPr id="147" name="Ellipse 67">
              <a:extLst>
                <a:ext uri="{FF2B5EF4-FFF2-40B4-BE49-F238E27FC236}">
                  <a16:creationId xmlns:a16="http://schemas.microsoft.com/office/drawing/2014/main" id="{B1990220-1624-B2C6-E11C-60B9F728834A}"/>
                </a:ext>
              </a:extLst>
            </p:cNvPr>
            <p:cNvSpPr/>
            <p:nvPr userDrawn="1">
              <p:custDataLst>
                <p:tags r:id="rId6"/>
              </p:custDataLst>
            </p:nvPr>
          </p:nvSpPr>
          <p:spPr bwMode="gray">
            <a:xfrm flipH="1">
              <a:off x="10418420" y="4211127"/>
              <a:ext cx="790583" cy="795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5B26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sp>
          <p:nvSpPr>
            <p:cNvPr id="148" name="Ellipse 68">
              <a:extLst>
                <a:ext uri="{FF2B5EF4-FFF2-40B4-BE49-F238E27FC236}">
                  <a16:creationId xmlns:a16="http://schemas.microsoft.com/office/drawing/2014/main" id="{2AC1684D-6173-1DFB-48CA-498A0E5D31BE}"/>
                </a:ext>
              </a:extLst>
            </p:cNvPr>
            <p:cNvSpPr/>
            <p:nvPr userDrawn="1">
              <p:custDataLst>
                <p:tags r:id="rId7"/>
              </p:custDataLst>
            </p:nvPr>
          </p:nvSpPr>
          <p:spPr bwMode="gray">
            <a:xfrm flipH="1">
              <a:off x="10484302" y="4286925"/>
              <a:ext cx="658819" cy="662725"/>
            </a:xfrm>
            <a:prstGeom prst="ellipse">
              <a:avLst/>
            </a:prstGeom>
            <a:solidFill>
              <a:srgbClr val="5B2654"/>
            </a:solidFill>
            <a:ln w="9525">
              <a:solidFill>
                <a:srgbClr val="5B26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pic>
          <p:nvPicPr>
            <p:cNvPr id="149" name="Grafický objekt 148" descr="Péče se souvislou výplní">
              <a:extLst>
                <a:ext uri="{FF2B5EF4-FFF2-40B4-BE49-F238E27FC236}">
                  <a16:creationId xmlns:a16="http://schemas.microsoft.com/office/drawing/2014/main" id="{DB3EF082-EEE4-4873-8F19-79269A279C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0508188" y="4305754"/>
              <a:ext cx="648000" cy="648000"/>
            </a:xfrm>
            <a:prstGeom prst="rect">
              <a:avLst/>
            </a:prstGeom>
          </p:spPr>
        </p:pic>
      </p:grpSp>
      <p:grpSp>
        <p:nvGrpSpPr>
          <p:cNvPr id="150" name="Skupina 149">
            <a:extLst>
              <a:ext uri="{FF2B5EF4-FFF2-40B4-BE49-F238E27FC236}">
                <a16:creationId xmlns:a16="http://schemas.microsoft.com/office/drawing/2014/main" id="{E774FCCC-19F2-D060-0A58-FD05BA813D43}"/>
              </a:ext>
            </a:extLst>
          </p:cNvPr>
          <p:cNvGrpSpPr/>
          <p:nvPr userDrawn="1"/>
        </p:nvGrpSpPr>
        <p:grpSpPr>
          <a:xfrm>
            <a:off x="8619519" y="4413183"/>
            <a:ext cx="790583" cy="795270"/>
            <a:chOff x="8608319" y="4203633"/>
            <a:chExt cx="790583" cy="795270"/>
          </a:xfrm>
        </p:grpSpPr>
        <p:sp>
          <p:nvSpPr>
            <p:cNvPr id="151" name="Ellipse 77">
              <a:extLst>
                <a:ext uri="{FF2B5EF4-FFF2-40B4-BE49-F238E27FC236}">
                  <a16:creationId xmlns:a16="http://schemas.microsoft.com/office/drawing/2014/main" id="{B775C8F9-91A4-2EB1-62FD-F146B5B9264A}"/>
                </a:ext>
              </a:extLst>
            </p:cNvPr>
            <p:cNvSpPr/>
            <p:nvPr userDrawn="1">
              <p:custDataLst>
                <p:tags r:id="rId4"/>
              </p:custDataLst>
            </p:nvPr>
          </p:nvSpPr>
          <p:spPr bwMode="gray">
            <a:xfrm flipH="1">
              <a:off x="8608319" y="4203633"/>
              <a:ext cx="790583" cy="795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95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sp>
          <p:nvSpPr>
            <p:cNvPr id="152" name="Ellipse 78">
              <a:extLst>
                <a:ext uri="{FF2B5EF4-FFF2-40B4-BE49-F238E27FC236}">
                  <a16:creationId xmlns:a16="http://schemas.microsoft.com/office/drawing/2014/main" id="{EE213694-B36B-34A5-5341-CC55869C7131}"/>
                </a:ext>
              </a:extLst>
            </p:cNvPr>
            <p:cNvSpPr/>
            <p:nvPr userDrawn="1">
              <p:custDataLst>
                <p:tags r:id="rId5"/>
              </p:custDataLst>
            </p:nvPr>
          </p:nvSpPr>
          <p:spPr bwMode="gray">
            <a:xfrm flipH="1">
              <a:off x="8674201" y="4269906"/>
              <a:ext cx="658819" cy="662725"/>
            </a:xfrm>
            <a:prstGeom prst="ellipse">
              <a:avLst/>
            </a:prstGeom>
            <a:solidFill>
              <a:srgbClr val="0095A9"/>
            </a:solidFill>
            <a:ln w="9525">
              <a:solidFill>
                <a:srgbClr val="0095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pic>
          <p:nvPicPr>
            <p:cNvPr id="153" name="Grafický objekt 152" descr="Renovace (dům s ohňostrojem) se souvislou výplní">
              <a:extLst>
                <a:ext uri="{FF2B5EF4-FFF2-40B4-BE49-F238E27FC236}">
                  <a16:creationId xmlns:a16="http://schemas.microsoft.com/office/drawing/2014/main" id="{8A5E0A9B-110B-E00B-2BB6-ABC957362F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8709270" y="4313471"/>
              <a:ext cx="612000" cy="612000"/>
            </a:xfrm>
            <a:prstGeom prst="rect">
              <a:avLst/>
            </a:prstGeom>
          </p:spPr>
        </p:pic>
      </p:grpSp>
      <p:grpSp>
        <p:nvGrpSpPr>
          <p:cNvPr id="162" name="Skupina 161">
            <a:extLst>
              <a:ext uri="{FF2B5EF4-FFF2-40B4-BE49-F238E27FC236}">
                <a16:creationId xmlns:a16="http://schemas.microsoft.com/office/drawing/2014/main" id="{08DF82E4-4033-8154-8026-54DAD0DC698C}"/>
              </a:ext>
            </a:extLst>
          </p:cNvPr>
          <p:cNvGrpSpPr/>
          <p:nvPr userDrawn="1"/>
        </p:nvGrpSpPr>
        <p:grpSpPr>
          <a:xfrm>
            <a:off x="6844037" y="4400601"/>
            <a:ext cx="790583" cy="795270"/>
            <a:chOff x="6834666" y="4191051"/>
            <a:chExt cx="790583" cy="795270"/>
          </a:xfrm>
        </p:grpSpPr>
        <p:sp>
          <p:nvSpPr>
            <p:cNvPr id="159" name="Ellipse 77">
              <a:extLst>
                <a:ext uri="{FF2B5EF4-FFF2-40B4-BE49-F238E27FC236}">
                  <a16:creationId xmlns:a16="http://schemas.microsoft.com/office/drawing/2014/main" id="{BF40C84E-CFE3-8353-26B8-CCA7AF344552}"/>
                </a:ext>
              </a:extLst>
            </p:cNvPr>
            <p:cNvSpPr/>
            <p:nvPr userDrawn="1">
              <p:custDataLst>
                <p:tags r:id="rId2"/>
              </p:custDataLst>
            </p:nvPr>
          </p:nvSpPr>
          <p:spPr bwMode="gray">
            <a:xfrm flipH="1">
              <a:off x="6834666" y="4191051"/>
              <a:ext cx="790583" cy="795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83C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sp>
          <p:nvSpPr>
            <p:cNvPr id="156" name="Ellipse 68">
              <a:extLst>
                <a:ext uri="{FF2B5EF4-FFF2-40B4-BE49-F238E27FC236}">
                  <a16:creationId xmlns:a16="http://schemas.microsoft.com/office/drawing/2014/main" id="{38FA3AC7-54BC-4D95-7F08-4EB4758E8B1F}"/>
                </a:ext>
              </a:extLst>
            </p:cNvPr>
            <p:cNvSpPr/>
            <p:nvPr userDrawn="1">
              <p:custDataLst>
                <p:tags r:id="rId3"/>
              </p:custDataLst>
            </p:nvPr>
          </p:nvSpPr>
          <p:spPr bwMode="gray">
            <a:xfrm flipH="1">
              <a:off x="6909280" y="4256921"/>
              <a:ext cx="658819" cy="662725"/>
            </a:xfrm>
            <a:prstGeom prst="ellipse">
              <a:avLst/>
            </a:prstGeom>
            <a:solidFill>
              <a:srgbClr val="383C63"/>
            </a:solidFill>
            <a:ln w="9525">
              <a:solidFill>
                <a:srgbClr val="383C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pic>
          <p:nvPicPr>
            <p:cNvPr id="157" name="Grafický objekt 156" descr="Rodina se dvěma dětmi se souvislou výplní">
              <a:extLst>
                <a:ext uri="{FF2B5EF4-FFF2-40B4-BE49-F238E27FC236}">
                  <a16:creationId xmlns:a16="http://schemas.microsoft.com/office/drawing/2014/main" id="{24AE3EC0-14A6-9A89-1706-77809174B2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95693" y="4205133"/>
              <a:ext cx="684000" cy="684000"/>
            </a:xfrm>
            <a:prstGeom prst="rect">
              <a:avLst/>
            </a:prstGeom>
          </p:spPr>
        </p:pic>
      </p:grpSp>
      <p:sp>
        <p:nvSpPr>
          <p:cNvPr id="2" name="Volný tvar 6">
            <a:extLst>
              <a:ext uri="{FF2B5EF4-FFF2-40B4-BE49-F238E27FC236}">
                <a16:creationId xmlns:a16="http://schemas.microsoft.com/office/drawing/2014/main" id="{3F6BCE67-6797-F0AE-5507-CC2C07A76BC2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5B2654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Volný tvar 18">
            <a:extLst>
              <a:ext uri="{FF2B5EF4-FFF2-40B4-BE49-F238E27FC236}">
                <a16:creationId xmlns:a16="http://schemas.microsoft.com/office/drawing/2014/main" id="{659A4A74-9473-D8AE-06C3-95EF5FF3A369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5B2654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Volný tvar 19">
            <a:extLst>
              <a:ext uri="{FF2B5EF4-FFF2-40B4-BE49-F238E27FC236}">
                <a16:creationId xmlns:a16="http://schemas.microsoft.com/office/drawing/2014/main" id="{2C7ED843-4B47-1A67-7D69-49F947DBF83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83C6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Volný tvar 17">
            <a:extLst>
              <a:ext uri="{FF2B5EF4-FFF2-40B4-BE49-F238E27FC236}">
                <a16:creationId xmlns:a16="http://schemas.microsoft.com/office/drawing/2014/main" id="{CE7AF3F6-F62E-2409-DD15-5E305714122F}"/>
              </a:ext>
            </a:extLst>
          </p:cNvPr>
          <p:cNvSpPr/>
          <p:nvPr userDrawn="1"/>
        </p:nvSpPr>
        <p:spPr>
          <a:xfrm rot="10800000">
            <a:off x="-8546" y="4380807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83C6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B637FCF5-B17B-02F2-6626-02F6E8392F40}"/>
              </a:ext>
            </a:extLst>
          </p:cNvPr>
          <p:cNvGrpSpPr/>
          <p:nvPr userDrawn="1"/>
        </p:nvGrpSpPr>
        <p:grpSpPr>
          <a:xfrm>
            <a:off x="10190808" y="1987987"/>
            <a:ext cx="1380204" cy="485220"/>
            <a:chOff x="10198922" y="1987987"/>
            <a:chExt cx="1380204" cy="485220"/>
          </a:xfrm>
        </p:grpSpPr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8F316E7A-EBD9-CE48-7E1F-5C40D27D3391}"/>
                </a:ext>
              </a:extLst>
            </p:cNvPr>
            <p:cNvGrpSpPr/>
            <p:nvPr userDrawn="1"/>
          </p:nvGrpSpPr>
          <p:grpSpPr>
            <a:xfrm>
              <a:off x="10969526" y="1987987"/>
              <a:ext cx="609600" cy="477423"/>
              <a:chOff x="11508259" y="3171939"/>
              <a:chExt cx="609600" cy="477423"/>
            </a:xfrm>
          </p:grpSpPr>
          <p:sp>
            <p:nvSpPr>
              <p:cNvPr id="8" name="Obdélník: se zakulacenými rohy 7">
                <a:extLst>
                  <a:ext uri="{FF2B5EF4-FFF2-40B4-BE49-F238E27FC236}">
                    <a16:creationId xmlns:a16="http://schemas.microsoft.com/office/drawing/2014/main" id="{F833E488-5195-30FC-6539-1AABE8FE6719}"/>
                  </a:ext>
                </a:extLst>
              </p:cNvPr>
              <p:cNvSpPr/>
              <p:nvPr userDrawn="1"/>
            </p:nvSpPr>
            <p:spPr>
              <a:xfrm>
                <a:off x="11508259" y="3171939"/>
                <a:ext cx="609600" cy="477423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" name="Obrázek 8">
                <a:extLst>
                  <a:ext uri="{FF2B5EF4-FFF2-40B4-BE49-F238E27FC236}">
                    <a16:creationId xmlns:a16="http://schemas.microsoft.com/office/drawing/2014/main" id="{608E33D1-13DE-06FC-0A66-37707D678D4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1260" y="3212650"/>
                <a:ext cx="396000" cy="396000"/>
              </a:xfrm>
              <a:prstGeom prst="rect">
                <a:avLst/>
              </a:prstGeom>
            </p:spPr>
          </p:pic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B5FC8CC-D36B-C092-9AAD-647E72855947}"/>
                </a:ext>
              </a:extLst>
            </p:cNvPr>
            <p:cNvGrpSpPr/>
            <p:nvPr userDrawn="1"/>
          </p:nvGrpSpPr>
          <p:grpSpPr>
            <a:xfrm>
              <a:off x="10198922" y="1995784"/>
              <a:ext cx="609600" cy="477423"/>
              <a:chOff x="11508259" y="4341438"/>
              <a:chExt cx="609600" cy="477423"/>
            </a:xfrm>
          </p:grpSpPr>
          <p:sp>
            <p:nvSpPr>
              <p:cNvPr id="11" name="Obdélník: se zakulacenými rohy 10">
                <a:extLst>
                  <a:ext uri="{FF2B5EF4-FFF2-40B4-BE49-F238E27FC236}">
                    <a16:creationId xmlns:a16="http://schemas.microsoft.com/office/drawing/2014/main" id="{38E67560-2E16-AF0E-10AC-1235C66ABAE1}"/>
                  </a:ext>
                </a:extLst>
              </p:cNvPr>
              <p:cNvSpPr/>
              <p:nvPr userDrawn="1"/>
            </p:nvSpPr>
            <p:spPr>
              <a:xfrm>
                <a:off x="11508259" y="4341438"/>
                <a:ext cx="609600" cy="477423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Picture 24">
                <a:extLst>
                  <a:ext uri="{FF2B5EF4-FFF2-40B4-BE49-F238E27FC236}">
                    <a16:creationId xmlns:a16="http://schemas.microsoft.com/office/drawing/2014/main" id="{6CD283E9-ABE9-70CE-0182-349C537D57FE}"/>
                  </a:ext>
                </a:extLst>
              </p:cNvPr>
              <p:cNvPicPr>
                <a:picLocks noChangeAspect="1" noChangeArrowheads="1"/>
              </p:cNvPicPr>
              <p:nvPr userDrawn="1">
                <p:custDataLst>
                  <p:tags r:id="rId1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601260" y="4435295"/>
                <a:ext cx="432000" cy="2897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2B1E4570-3662-BA37-5D7F-7AFFF15BA66D}"/>
              </a:ext>
            </a:extLst>
          </p:cNvPr>
          <p:cNvGrpSpPr/>
          <p:nvPr userDrawn="1"/>
        </p:nvGrpSpPr>
        <p:grpSpPr>
          <a:xfrm>
            <a:off x="3240280" y="3429000"/>
            <a:ext cx="1512000" cy="1512000"/>
            <a:chOff x="1790442" y="2799527"/>
            <a:chExt cx="1512000" cy="1512000"/>
          </a:xfrm>
        </p:grpSpPr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C75D7065-F11D-E3F5-20A1-886B305729E6}"/>
                </a:ext>
              </a:extLst>
            </p:cNvPr>
            <p:cNvGrpSpPr/>
            <p:nvPr userDrawn="1"/>
          </p:nvGrpSpPr>
          <p:grpSpPr>
            <a:xfrm>
              <a:off x="1790442" y="2799527"/>
              <a:ext cx="1512000" cy="1512000"/>
              <a:chOff x="8259270" y="1685966"/>
              <a:chExt cx="1512000" cy="1512000"/>
            </a:xfrm>
            <a:solidFill>
              <a:schemeClr val="bg1"/>
            </a:solidFill>
          </p:grpSpPr>
          <p:sp>
            <p:nvSpPr>
              <p:cNvPr id="19" name="Ovál 29">
                <a:extLst>
                  <a:ext uri="{FF2B5EF4-FFF2-40B4-BE49-F238E27FC236}">
                    <a16:creationId xmlns:a16="http://schemas.microsoft.com/office/drawing/2014/main" id="{CECD26CA-B27F-8009-D04C-C43DC44A9C26}"/>
                  </a:ext>
                </a:extLst>
              </p:cNvPr>
              <p:cNvSpPr/>
              <p:nvPr userDrawn="1"/>
            </p:nvSpPr>
            <p:spPr>
              <a:xfrm>
                <a:off x="8259270" y="1685966"/>
                <a:ext cx="1512000" cy="151200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Ovál 30">
                <a:extLst>
                  <a:ext uri="{FF2B5EF4-FFF2-40B4-BE49-F238E27FC236}">
                    <a16:creationId xmlns:a16="http://schemas.microsoft.com/office/drawing/2014/main" id="{9A40D3E7-1BB9-5BB9-A699-858678386BD4}"/>
                  </a:ext>
                </a:extLst>
              </p:cNvPr>
              <p:cNvSpPr/>
              <p:nvPr userDrawn="1"/>
            </p:nvSpPr>
            <p:spPr>
              <a:xfrm>
                <a:off x="8360799" y="1787495"/>
                <a:ext cx="1308942" cy="1308942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17" name="Obrázek 16" descr="Obsah obrázku text&#10;&#10;Popis byl vytvořen automaticky">
              <a:extLst>
                <a:ext uri="{FF2B5EF4-FFF2-40B4-BE49-F238E27FC236}">
                  <a16:creationId xmlns:a16="http://schemas.microsoft.com/office/drawing/2014/main" id="{FA44FDF9-1E79-34B6-3B8C-EDB627972C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7" t="17736" r="72805" b="39406"/>
            <a:stretch/>
          </p:blipFill>
          <p:spPr>
            <a:xfrm>
              <a:off x="2049194" y="3095976"/>
              <a:ext cx="1051646" cy="93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778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760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61324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27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1595358" cy="523137"/>
          </a:xfrm>
        </p:spPr>
        <p:txBody>
          <a:bodyPr anchor="t">
            <a:noAutofit/>
          </a:bodyPr>
          <a:lstStyle>
            <a:lvl1pPr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61155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16F82-DA38-4409-C7FF-ECF3765F8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B91DA6-B1F0-5567-01A3-64736A6C5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98A5AE-3066-EC4D-5584-BF78F264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EB95-35A1-4CFC-8D4C-D552D9994D8D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6880CD-D02E-9504-4CCA-D57466489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387DB4-869A-5E69-CA82-7AC3AD8B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B28F-8BAA-4E2C-8813-07DFEE8CF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044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4DA17-1DBB-E930-EFA4-983EF4C0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B59E77-35D3-5EA2-3D00-C0096A4D0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9EB7D3-A339-32D7-3AA3-E804B40E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EB95-35A1-4CFC-8D4C-D552D9994D8D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6651BA-2863-5B21-16F4-6046E323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8B03B4-57B2-97AA-0620-799BB1D9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B28F-8BAA-4E2C-8813-07DFEE8CF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02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04457-FDDA-54A5-AC80-8F0F60881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580BA9-FCB8-E475-B742-DDF43FC76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74D984-7176-D605-E018-C95837E1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EB95-35A1-4CFC-8D4C-D552D9994D8D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595859-C811-3163-5EEF-D7B8686C0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01E806-BFF4-8EBE-D8AB-A27ADD0C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B28F-8BAA-4E2C-8813-07DFEE8CF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170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E1E37-C1C8-4051-8E08-833DC9EE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6BE8DB-181F-58BA-FE5A-6F1546C36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F73B17-F972-EA61-F565-B3814AF50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0C7770-CC94-D3FF-3AA2-918F30A0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EB95-35A1-4CFC-8D4C-D552D9994D8D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D879B8-11EC-CD5A-9F8A-CA0B92CD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C644DA-A1E5-5BB8-3769-562BC505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B28F-8BAA-4E2C-8813-07DFEE8CF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247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BE66E-656C-810D-68B2-D54828EF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BB9649-F8E8-4A52-6443-F5474C76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EFE199-AA89-EEE0-F403-1C35D67C4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75CE71F-636D-17B4-F1D6-40001E20D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BAA9EC-DF72-6861-661C-AB5C53E5F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8F062F8-3D32-E4FD-9287-E81B940EA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EB95-35A1-4CFC-8D4C-D552D9994D8D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129F3F8-AAA7-71B6-0B6E-B96C6787C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77ABDEF-1674-37CB-BF70-90D36690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B28F-8BAA-4E2C-8813-07DFEE8CF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41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19E3F-9AAF-FBCA-BD5D-0C993FA6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358B600-78BF-D999-CDC3-9215617EF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EB95-35A1-4CFC-8D4C-D552D9994D8D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5632EB-0E67-7738-E660-2F9D0F03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C9404C-2B02-A521-7FF5-0758D36D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B28F-8BAA-4E2C-8813-07DFEE8CF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362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D26AAAE-0C29-848E-DF71-4CA576DE9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EB95-35A1-4CFC-8D4C-D552D9994D8D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25E9CD-33D7-9403-7B8A-A72E1684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CF54FD-7CC2-D4F5-7E5F-79A128AA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B28F-8BAA-4E2C-8813-07DFEE8CF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0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A57D2AA-1528-53AB-FE02-B858088CFA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" y="720990"/>
            <a:ext cx="12192000" cy="3364359"/>
          </a:xfrm>
          <a:prstGeom prst="rect">
            <a:avLst/>
          </a:prstGeom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BF05EC1-AC34-4998-A874-C476BF92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0" y="1382511"/>
            <a:ext cx="5246408" cy="140448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5" name="Zástupný text 3">
            <a:extLst>
              <a:ext uri="{FF2B5EF4-FFF2-40B4-BE49-F238E27FC236}">
                <a16:creationId xmlns:a16="http://schemas.microsoft.com/office/drawing/2014/main" id="{30F5E0A5-FA60-44D8-9106-C4F05A37F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506" y="5213021"/>
            <a:ext cx="11116463" cy="468000"/>
          </a:xfrm>
        </p:spPr>
        <p:txBody>
          <a:bodyPr anchor="ctr">
            <a:noAutofit/>
          </a:bodyPr>
          <a:lstStyle>
            <a:lvl1pPr marL="0" indent="0" algn="l"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Vložte podnadpis</a:t>
            </a:r>
          </a:p>
        </p:txBody>
      </p:sp>
      <p:pic>
        <p:nvPicPr>
          <p:cNvPr id="7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8DA1DD04-1E4F-5DD5-6C87-E7B48C8816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8" y="286817"/>
            <a:ext cx="786158" cy="306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1EA7C28-AAE0-F15C-4C5E-4DBE61A89E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002" y="253865"/>
            <a:ext cx="1198713" cy="288000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B78B18CF-5888-70CF-A530-AB26354679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449" y="300990"/>
            <a:ext cx="2101765" cy="180000"/>
          </a:xfrm>
          <a:prstGeom prst="rect">
            <a:avLst/>
          </a:prstGeom>
        </p:spPr>
      </p:pic>
      <p:pic>
        <p:nvPicPr>
          <p:cNvPr id="10" name="Grafický objekt 4">
            <a:extLst>
              <a:ext uri="{FF2B5EF4-FFF2-40B4-BE49-F238E27FC236}">
                <a16:creationId xmlns:a16="http://schemas.microsoft.com/office/drawing/2014/main" id="{5FE8CAF3-0EC8-2490-BB02-C6928D11BC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0877" y="220913"/>
            <a:ext cx="2993374" cy="270000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DCBCF534-CB62-DB78-F0C6-EAB062260C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259" y="5934202"/>
            <a:ext cx="2207741" cy="930528"/>
          </a:xfrm>
          <a:prstGeom prst="rect">
            <a:avLst/>
          </a:prstGeom>
        </p:spPr>
      </p:pic>
      <p:sp>
        <p:nvSpPr>
          <p:cNvPr id="12" name="Linka cervena">
            <a:extLst>
              <a:ext uri="{FF2B5EF4-FFF2-40B4-BE49-F238E27FC236}">
                <a16:creationId xmlns:a16="http://schemas.microsoft.com/office/drawing/2014/main" id="{9B6646C3-4BAD-D3DC-D552-620F73ABD8F6}"/>
              </a:ext>
            </a:extLst>
          </p:cNvPr>
          <p:cNvSpPr/>
          <p:nvPr userDrawn="1"/>
        </p:nvSpPr>
        <p:spPr>
          <a:xfrm flipV="1">
            <a:off x="-3974" y="3957921"/>
            <a:ext cx="12186000" cy="36000"/>
          </a:xfrm>
          <a:prstGeom prst="rect">
            <a:avLst/>
          </a:prstGeom>
          <a:solidFill>
            <a:srgbClr val="383C63"/>
          </a:solidFill>
          <a:ln>
            <a:solidFill>
              <a:srgbClr val="383C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Grafický objekt 13" descr="Pampeliška se souvislou výplní">
            <a:extLst>
              <a:ext uri="{FF2B5EF4-FFF2-40B4-BE49-F238E27FC236}">
                <a16:creationId xmlns:a16="http://schemas.microsoft.com/office/drawing/2014/main" id="{33DCC106-988A-129E-0092-D6196C25E77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56278" y="3299884"/>
            <a:ext cx="914400" cy="914400"/>
          </a:xfrm>
          <a:prstGeom prst="rect">
            <a:avLst/>
          </a:prstGeom>
        </p:spPr>
      </p:pic>
      <p:pic>
        <p:nvPicPr>
          <p:cNvPr id="15" name="Grafický objekt 14" descr="Budoucnost se souvislou výplní">
            <a:extLst>
              <a:ext uri="{FF2B5EF4-FFF2-40B4-BE49-F238E27FC236}">
                <a16:creationId xmlns:a16="http://schemas.microsoft.com/office/drawing/2014/main" id="{F113F9FC-85A3-C369-4391-89ADF87838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70413" y="3508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68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0B27C-5836-BF28-17AE-FE0CC1B4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5E671E-CACD-3CFA-160D-2EA34100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210F1F-D9ED-E871-F872-A6C490286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2557DB-F39B-5DCC-DC43-EBEF7E31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EB95-35A1-4CFC-8D4C-D552D9994D8D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87E0B4-CE4A-10E4-96EF-557CC87F7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BCCCAE-453F-FF0F-A4E3-E71C0FB4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B28F-8BAA-4E2C-8813-07DFEE8CF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6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4546E-15D9-C250-20C3-9316B3D5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76FAAEA-1AC0-23E2-96C3-48E84F1AF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B35DB7-B12C-14E1-0877-79BBE33EF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54FAC2-6097-8BD5-A3A0-61B2D226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EB95-35A1-4CFC-8D4C-D552D9994D8D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77D1DF-B255-33CD-3847-FDB636AD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E648D1-CE12-100C-C91A-5AA5EEE2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B28F-8BAA-4E2C-8813-07DFEE8CF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2563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79D01-CCCD-24AD-3BD7-49168CC9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841938-41E6-0C76-CB35-F0B7389CF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DE5BDE-EE59-9141-DDE5-ED1F3339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EB95-35A1-4CFC-8D4C-D552D9994D8D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502EB1-186F-2F57-91F4-BAAA8DD0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A05DF8-0DB2-8767-89EF-4B81B5A5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B28F-8BAA-4E2C-8813-07DFEE8CF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110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C1ADDB2-4932-E26B-A348-CC2BC4DBCC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FF3917-91EC-2939-76CB-C16CB1C44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413277-0231-F343-AACF-D323B12D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EB95-35A1-4CFC-8D4C-D552D9994D8D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FD0726-6A06-32E2-9057-2F7961088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B989E5-A4D2-0032-6077-3A091E6D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B28F-8BAA-4E2C-8813-07DFEE8CF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11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1595358" cy="523137"/>
          </a:xfrm>
        </p:spPr>
        <p:txBody>
          <a:bodyPr anchor="t">
            <a:noAutofit/>
          </a:bodyPr>
          <a:lstStyle>
            <a:lvl1pPr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5F3FEB-79F6-C894-1F7D-8ED80B723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4000" y="6372000"/>
            <a:ext cx="610086" cy="4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94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7820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5B26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383C6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sp>
        <p:nvSpPr>
          <p:cNvPr id="3" name="Volný tvar 17">
            <a:extLst>
              <a:ext uri="{FF2B5EF4-FFF2-40B4-BE49-F238E27FC236}">
                <a16:creationId xmlns:a16="http://schemas.microsoft.com/office/drawing/2014/main" id="{01BC1396-19A9-B430-7C0D-66EC794FFC94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83C6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71BB8529-31F4-114D-4C2A-28481678D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22243"/>
            <a:ext cx="647424" cy="252000"/>
          </a:xfrm>
          <a:prstGeom prst="rect">
            <a:avLst/>
          </a:prstGeom>
        </p:spPr>
      </p:pic>
      <p:pic>
        <p:nvPicPr>
          <p:cNvPr id="12" name="Logo UZIS">
            <a:extLst>
              <a:ext uri="{FF2B5EF4-FFF2-40B4-BE49-F238E27FC236}">
                <a16:creationId xmlns:a16="http://schemas.microsoft.com/office/drawing/2014/main" id="{3B9E7448-F674-6B14-641B-E2193C5A44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65" y="6425889"/>
            <a:ext cx="411229" cy="270000"/>
          </a:xfrm>
          <a:prstGeom prst="rect">
            <a:avLst/>
          </a:prstGeom>
        </p:spPr>
      </p:pic>
      <p:cxnSp>
        <p:nvCxnSpPr>
          <p:cNvPr id="13" name="Přímá spojnice 3">
            <a:extLst>
              <a:ext uri="{FF2B5EF4-FFF2-40B4-BE49-F238E27FC236}">
                <a16:creationId xmlns:a16="http://schemas.microsoft.com/office/drawing/2014/main" id="{7930D09D-776A-2428-4AC8-6B8FB90B4B95}"/>
              </a:ext>
            </a:extLst>
          </p:cNvPr>
          <p:cNvCxnSpPr>
            <a:cxnSpLocks/>
          </p:cNvCxnSpPr>
          <p:nvPr userDrawn="1"/>
        </p:nvCxnSpPr>
        <p:spPr>
          <a:xfrm>
            <a:off x="1060411" y="6523200"/>
            <a:ext cx="4716000" cy="7961"/>
          </a:xfrm>
          <a:prstGeom prst="line">
            <a:avLst/>
          </a:prstGeom>
          <a:noFill/>
          <a:ln w="6350" cap="flat" cmpd="sng" algn="ctr">
            <a:solidFill>
              <a:srgbClr val="383C63"/>
            </a:solidFill>
            <a:prstDash val="solid"/>
            <a:miter lim="800000"/>
          </a:ln>
          <a:effectLst/>
        </p:spPr>
      </p:cxnSp>
      <p:sp>
        <p:nvSpPr>
          <p:cNvPr id="14" name="Obdélník 14">
            <a:extLst>
              <a:ext uri="{FF2B5EF4-FFF2-40B4-BE49-F238E27FC236}">
                <a16:creationId xmlns:a16="http://schemas.microsoft.com/office/drawing/2014/main" id="{D58F8430-9574-781F-0D00-7283FCCA3D66}"/>
              </a:ext>
            </a:extLst>
          </p:cNvPr>
          <p:cNvSpPr/>
          <p:nvPr userDrawn="1"/>
        </p:nvSpPr>
        <p:spPr>
          <a:xfrm>
            <a:off x="1559732" y="6539370"/>
            <a:ext cx="37173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0" cap="none" spc="0" normalizeH="0" baseline="0" noProof="0">
                <a:ln>
                  <a:noFill/>
                </a:ln>
                <a:solidFill>
                  <a:srgbClr val="383C63"/>
                </a:solidFill>
                <a:effectLst/>
                <a:uLnTx/>
                <a:uFillTx/>
              </a:rPr>
              <a:t>Paliativní péče a péče v závěru života: analytická studie  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383C63"/>
              </a:solidFill>
              <a:effectLst/>
              <a:uLnTx/>
              <a:uFillTx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A909EF13-03F9-6F08-66F0-33A00D3F6D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6" y="6476079"/>
            <a:ext cx="1048874" cy="252000"/>
          </a:xfrm>
          <a:prstGeom prst="rect">
            <a:avLst/>
          </a:prstGeom>
        </p:spPr>
      </p:pic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E23D5BE2-CCDA-0F8B-EC5A-5BF55DE04F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7019" y="6500472"/>
            <a:ext cx="2101765" cy="1800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DE2F4B22-F6BC-39DF-C5C4-C205B499DC5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13444" y="6458125"/>
            <a:ext cx="1293439" cy="2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4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A57D2AA-1528-53AB-FE02-B858088CFA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" y="720990"/>
            <a:ext cx="12192000" cy="3364359"/>
          </a:xfrm>
          <a:prstGeom prst="rect">
            <a:avLst/>
          </a:prstGeom>
        </p:spPr>
      </p:pic>
      <p:sp>
        <p:nvSpPr>
          <p:cNvPr id="35" name="Zástupný text 3">
            <a:extLst>
              <a:ext uri="{FF2B5EF4-FFF2-40B4-BE49-F238E27FC236}">
                <a16:creationId xmlns:a16="http://schemas.microsoft.com/office/drawing/2014/main" id="{30F5E0A5-FA60-44D8-9106-C4F05A37F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506" y="5213021"/>
            <a:ext cx="11116463" cy="468000"/>
          </a:xfrm>
        </p:spPr>
        <p:txBody>
          <a:bodyPr anchor="ctr">
            <a:noAutofit/>
          </a:bodyPr>
          <a:lstStyle>
            <a:lvl1pPr marL="0" indent="0" algn="l">
              <a:buNone/>
              <a:defRPr lang="cs-CZ" sz="3200" b="1" kern="1200" dirty="0" smtClean="0">
                <a:solidFill>
                  <a:srgbClr val="383C6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Vložte podnadpis</a:t>
            </a:r>
          </a:p>
        </p:txBody>
      </p:sp>
      <p:pic>
        <p:nvPicPr>
          <p:cNvPr id="7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8DA1DD04-1E4F-5DD5-6C87-E7B48C8816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8" y="286817"/>
            <a:ext cx="786158" cy="306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1EA7C28-AAE0-F15C-4C5E-4DBE61A89E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002" y="253865"/>
            <a:ext cx="1198713" cy="288000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B78B18CF-5888-70CF-A530-AB26354679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449" y="300990"/>
            <a:ext cx="2101765" cy="180000"/>
          </a:xfrm>
          <a:prstGeom prst="rect">
            <a:avLst/>
          </a:prstGeom>
        </p:spPr>
      </p:pic>
      <p:pic>
        <p:nvPicPr>
          <p:cNvPr id="10" name="Grafický objekt 4">
            <a:extLst>
              <a:ext uri="{FF2B5EF4-FFF2-40B4-BE49-F238E27FC236}">
                <a16:creationId xmlns:a16="http://schemas.microsoft.com/office/drawing/2014/main" id="{5FE8CAF3-0EC8-2490-BB02-C6928D11BC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0877" y="220913"/>
            <a:ext cx="2993374" cy="270000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DCBCF534-CB62-DB78-F0C6-EAB062260C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259" y="5934202"/>
            <a:ext cx="2207741" cy="930528"/>
          </a:xfrm>
          <a:prstGeom prst="rect">
            <a:avLst/>
          </a:prstGeom>
        </p:spPr>
      </p:pic>
      <p:sp>
        <p:nvSpPr>
          <p:cNvPr id="12" name="Linka cervena">
            <a:extLst>
              <a:ext uri="{FF2B5EF4-FFF2-40B4-BE49-F238E27FC236}">
                <a16:creationId xmlns:a16="http://schemas.microsoft.com/office/drawing/2014/main" id="{9B6646C3-4BAD-D3DC-D552-620F73ABD8F6}"/>
              </a:ext>
            </a:extLst>
          </p:cNvPr>
          <p:cNvSpPr/>
          <p:nvPr userDrawn="1"/>
        </p:nvSpPr>
        <p:spPr>
          <a:xfrm flipV="1">
            <a:off x="-3974" y="3957921"/>
            <a:ext cx="12186000" cy="36000"/>
          </a:xfrm>
          <a:prstGeom prst="rect">
            <a:avLst/>
          </a:prstGeom>
          <a:solidFill>
            <a:srgbClr val="383C63"/>
          </a:solidFill>
          <a:ln>
            <a:solidFill>
              <a:srgbClr val="383C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Grafický objekt 13" descr="Pampeliška se souvislou výplní">
            <a:extLst>
              <a:ext uri="{FF2B5EF4-FFF2-40B4-BE49-F238E27FC236}">
                <a16:creationId xmlns:a16="http://schemas.microsoft.com/office/drawing/2014/main" id="{33DCC106-988A-129E-0092-D6196C25E77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56278" y="3299884"/>
            <a:ext cx="914400" cy="914400"/>
          </a:xfrm>
          <a:prstGeom prst="rect">
            <a:avLst/>
          </a:prstGeom>
        </p:spPr>
      </p:pic>
      <p:pic>
        <p:nvPicPr>
          <p:cNvPr id="15" name="Grafický objekt 14" descr="Budoucnost se souvislou výplní">
            <a:extLst>
              <a:ext uri="{FF2B5EF4-FFF2-40B4-BE49-F238E27FC236}">
                <a16:creationId xmlns:a16="http://schemas.microsoft.com/office/drawing/2014/main" id="{F113F9FC-85A3-C369-4391-89ADF87838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70413" y="3508706"/>
            <a:ext cx="914400" cy="914400"/>
          </a:xfrm>
          <a:prstGeom prst="rect">
            <a:avLst/>
          </a:prstGeom>
        </p:spPr>
      </p:pic>
      <p:sp>
        <p:nvSpPr>
          <p:cNvPr id="2" name="Obdélník: s jedním odříznutým rohem 1">
            <a:extLst>
              <a:ext uri="{FF2B5EF4-FFF2-40B4-BE49-F238E27FC236}">
                <a16:creationId xmlns:a16="http://schemas.microsoft.com/office/drawing/2014/main" id="{F6817CE5-3AC7-44B5-34E5-8AF4D7D6ED1A}"/>
              </a:ext>
            </a:extLst>
          </p:cNvPr>
          <p:cNvSpPr/>
          <p:nvPr userDrawn="1"/>
        </p:nvSpPr>
        <p:spPr>
          <a:xfrm flipV="1">
            <a:off x="-4680" y="757695"/>
            <a:ext cx="5246408" cy="3238500"/>
          </a:xfrm>
          <a:prstGeom prst="snip1Rect">
            <a:avLst>
              <a:gd name="adj" fmla="val 50000"/>
            </a:avLst>
          </a:prstGeom>
          <a:solidFill>
            <a:srgbClr val="383C63">
              <a:alpha val="4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délník: s jedním odříznutým rohem 2">
            <a:extLst>
              <a:ext uri="{FF2B5EF4-FFF2-40B4-BE49-F238E27FC236}">
                <a16:creationId xmlns:a16="http://schemas.microsoft.com/office/drawing/2014/main" id="{E8D1BC97-62FE-BBBA-6471-38774899ABE9}"/>
              </a:ext>
            </a:extLst>
          </p:cNvPr>
          <p:cNvSpPr/>
          <p:nvPr userDrawn="1"/>
        </p:nvSpPr>
        <p:spPr>
          <a:xfrm flipV="1">
            <a:off x="223905" y="757695"/>
            <a:ext cx="5246408" cy="3238500"/>
          </a:xfrm>
          <a:prstGeom prst="snip1Rect">
            <a:avLst>
              <a:gd name="adj" fmla="val 50000"/>
            </a:avLst>
          </a:prstGeom>
          <a:solidFill>
            <a:srgbClr val="383C63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Nadpis 1">
            <a:extLst>
              <a:ext uri="{FF2B5EF4-FFF2-40B4-BE49-F238E27FC236}">
                <a16:creationId xmlns:a16="http://schemas.microsoft.com/office/drawing/2014/main" id="{DBF05EC1-AC34-4998-A874-C476BF92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0" y="1382511"/>
            <a:ext cx="5246408" cy="140448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808022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5B26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383C6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sp>
        <p:nvSpPr>
          <p:cNvPr id="3" name="Volný tvar 17">
            <a:extLst>
              <a:ext uri="{FF2B5EF4-FFF2-40B4-BE49-F238E27FC236}">
                <a16:creationId xmlns:a16="http://schemas.microsoft.com/office/drawing/2014/main" id="{01BC1396-19A9-B430-7C0D-66EC794FFC94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83C6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71BB8529-31F4-114D-4C2A-28481678D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22243"/>
            <a:ext cx="647424" cy="252000"/>
          </a:xfrm>
          <a:prstGeom prst="rect">
            <a:avLst/>
          </a:prstGeom>
        </p:spPr>
      </p:pic>
      <p:pic>
        <p:nvPicPr>
          <p:cNvPr id="12" name="Logo UZIS">
            <a:extLst>
              <a:ext uri="{FF2B5EF4-FFF2-40B4-BE49-F238E27FC236}">
                <a16:creationId xmlns:a16="http://schemas.microsoft.com/office/drawing/2014/main" id="{3B9E7448-F674-6B14-641B-E2193C5A44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65" y="6425889"/>
            <a:ext cx="411229" cy="270000"/>
          </a:xfrm>
          <a:prstGeom prst="rect">
            <a:avLst/>
          </a:prstGeom>
        </p:spPr>
      </p:pic>
      <p:cxnSp>
        <p:nvCxnSpPr>
          <p:cNvPr id="13" name="Přímá spojnice 3">
            <a:extLst>
              <a:ext uri="{FF2B5EF4-FFF2-40B4-BE49-F238E27FC236}">
                <a16:creationId xmlns:a16="http://schemas.microsoft.com/office/drawing/2014/main" id="{7930D09D-776A-2428-4AC8-6B8FB90B4B95}"/>
              </a:ext>
            </a:extLst>
          </p:cNvPr>
          <p:cNvCxnSpPr>
            <a:cxnSpLocks/>
          </p:cNvCxnSpPr>
          <p:nvPr userDrawn="1"/>
        </p:nvCxnSpPr>
        <p:spPr>
          <a:xfrm>
            <a:off x="1060411" y="6523200"/>
            <a:ext cx="4716000" cy="7961"/>
          </a:xfrm>
          <a:prstGeom prst="line">
            <a:avLst/>
          </a:prstGeom>
          <a:noFill/>
          <a:ln w="6350" cap="flat" cmpd="sng" algn="ctr">
            <a:solidFill>
              <a:srgbClr val="383C63"/>
            </a:solidFill>
            <a:prstDash val="solid"/>
            <a:miter lim="800000"/>
          </a:ln>
          <a:effectLst/>
        </p:spPr>
      </p:cxnSp>
      <p:sp>
        <p:nvSpPr>
          <p:cNvPr id="14" name="Obdélník 14">
            <a:extLst>
              <a:ext uri="{FF2B5EF4-FFF2-40B4-BE49-F238E27FC236}">
                <a16:creationId xmlns:a16="http://schemas.microsoft.com/office/drawing/2014/main" id="{D58F8430-9574-781F-0D00-7283FCCA3D66}"/>
              </a:ext>
            </a:extLst>
          </p:cNvPr>
          <p:cNvSpPr/>
          <p:nvPr userDrawn="1"/>
        </p:nvSpPr>
        <p:spPr>
          <a:xfrm>
            <a:off x="1559732" y="6539370"/>
            <a:ext cx="37173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0" cap="none" spc="0" normalizeH="0" baseline="0" noProof="0">
                <a:ln>
                  <a:noFill/>
                </a:ln>
                <a:solidFill>
                  <a:srgbClr val="383C63"/>
                </a:solidFill>
                <a:effectLst/>
                <a:uLnTx/>
                <a:uFillTx/>
              </a:rPr>
              <a:t>Paliativní péče a péče v závěru života: analytická studie  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383C63"/>
              </a:solidFill>
              <a:effectLst/>
              <a:uLnTx/>
              <a:uFillTx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A909EF13-03F9-6F08-66F0-33A00D3F6D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6" y="6476079"/>
            <a:ext cx="1048874" cy="252000"/>
          </a:xfrm>
          <a:prstGeom prst="rect">
            <a:avLst/>
          </a:prstGeom>
        </p:spPr>
      </p:pic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E23D5BE2-CCDA-0F8B-EC5A-5BF55DE04F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7019" y="6500472"/>
            <a:ext cx="2101765" cy="1800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DE2F4B22-F6BC-39DF-C5C4-C205B499DC5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13444" y="6458125"/>
            <a:ext cx="1293439" cy="2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4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A57D2AA-1528-53AB-FE02-B858088CFA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" y="720990"/>
            <a:ext cx="12192000" cy="3364359"/>
          </a:xfrm>
          <a:prstGeom prst="rect">
            <a:avLst/>
          </a:prstGeom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BF05EC1-AC34-4998-A874-C476BF92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0" y="1382511"/>
            <a:ext cx="5246408" cy="140448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5" name="Zástupný text 3">
            <a:extLst>
              <a:ext uri="{FF2B5EF4-FFF2-40B4-BE49-F238E27FC236}">
                <a16:creationId xmlns:a16="http://schemas.microsoft.com/office/drawing/2014/main" id="{30F5E0A5-FA60-44D8-9106-C4F05A37F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506" y="5213021"/>
            <a:ext cx="11116463" cy="468000"/>
          </a:xfrm>
        </p:spPr>
        <p:txBody>
          <a:bodyPr anchor="ctr">
            <a:noAutofit/>
          </a:bodyPr>
          <a:lstStyle>
            <a:lvl1pPr marL="0" indent="0" algn="l"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Vložte podnadpis</a:t>
            </a:r>
          </a:p>
        </p:txBody>
      </p:sp>
      <p:pic>
        <p:nvPicPr>
          <p:cNvPr id="7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8DA1DD04-1E4F-5DD5-6C87-E7B48C8816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8" y="286817"/>
            <a:ext cx="786158" cy="306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1EA7C28-AAE0-F15C-4C5E-4DBE61A89E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002" y="253865"/>
            <a:ext cx="1198713" cy="288000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B78B18CF-5888-70CF-A530-AB26354679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449" y="300990"/>
            <a:ext cx="2101765" cy="180000"/>
          </a:xfrm>
          <a:prstGeom prst="rect">
            <a:avLst/>
          </a:prstGeom>
        </p:spPr>
      </p:pic>
      <p:pic>
        <p:nvPicPr>
          <p:cNvPr id="10" name="Grafický objekt 4">
            <a:extLst>
              <a:ext uri="{FF2B5EF4-FFF2-40B4-BE49-F238E27FC236}">
                <a16:creationId xmlns:a16="http://schemas.microsoft.com/office/drawing/2014/main" id="{5FE8CAF3-0EC8-2490-BB02-C6928D11BC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0877" y="220913"/>
            <a:ext cx="2993374" cy="270000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DCBCF534-CB62-DB78-F0C6-EAB062260C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259" y="5934202"/>
            <a:ext cx="2207741" cy="930528"/>
          </a:xfrm>
          <a:prstGeom prst="rect">
            <a:avLst/>
          </a:prstGeom>
        </p:spPr>
      </p:pic>
      <p:sp>
        <p:nvSpPr>
          <p:cNvPr id="12" name="Linka cervena">
            <a:extLst>
              <a:ext uri="{FF2B5EF4-FFF2-40B4-BE49-F238E27FC236}">
                <a16:creationId xmlns:a16="http://schemas.microsoft.com/office/drawing/2014/main" id="{9B6646C3-4BAD-D3DC-D552-620F73ABD8F6}"/>
              </a:ext>
            </a:extLst>
          </p:cNvPr>
          <p:cNvSpPr/>
          <p:nvPr userDrawn="1"/>
        </p:nvSpPr>
        <p:spPr>
          <a:xfrm flipV="1">
            <a:off x="-3974" y="3957921"/>
            <a:ext cx="12186000" cy="36000"/>
          </a:xfrm>
          <a:prstGeom prst="rect">
            <a:avLst/>
          </a:prstGeom>
          <a:solidFill>
            <a:srgbClr val="383C63"/>
          </a:solidFill>
          <a:ln>
            <a:solidFill>
              <a:srgbClr val="383C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Grafický objekt 13" descr="Pampeliška se souvislou výplní">
            <a:extLst>
              <a:ext uri="{FF2B5EF4-FFF2-40B4-BE49-F238E27FC236}">
                <a16:creationId xmlns:a16="http://schemas.microsoft.com/office/drawing/2014/main" id="{33DCC106-988A-129E-0092-D6196C25E77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56278" y="3299884"/>
            <a:ext cx="914400" cy="914400"/>
          </a:xfrm>
          <a:prstGeom prst="rect">
            <a:avLst/>
          </a:prstGeom>
        </p:spPr>
      </p:pic>
      <p:pic>
        <p:nvPicPr>
          <p:cNvPr id="15" name="Grafický objekt 14" descr="Budoucnost se souvislou výplní">
            <a:extLst>
              <a:ext uri="{FF2B5EF4-FFF2-40B4-BE49-F238E27FC236}">
                <a16:creationId xmlns:a16="http://schemas.microsoft.com/office/drawing/2014/main" id="{F113F9FC-85A3-C369-4391-89ADF87838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70413" y="3508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03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81" name="Rectangle 9">
            <a:extLst>
              <a:ext uri="{FF2B5EF4-FFF2-40B4-BE49-F238E27FC236}">
                <a16:creationId xmlns:a16="http://schemas.microsoft.com/office/drawing/2014/main" id="{43E7B9A0-FFF7-4897-B303-22878543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" y="0"/>
            <a:ext cx="10699751" cy="1079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335874" name="Rectangle 2">
            <a:extLst>
              <a:ext uri="{FF2B5EF4-FFF2-40B4-BE49-F238E27FC236}">
                <a16:creationId xmlns:a16="http://schemas.microsoft.com/office/drawing/2014/main" id="{2BA131D0-1940-4FA4-B341-7EAF34A5B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44651" y="1"/>
            <a:ext cx="9059333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</a:t>
            </a:r>
            <a:r>
              <a:rPr lang="en-US"/>
              <a:t> </a:t>
            </a:r>
            <a:br>
              <a:rPr lang="cs-CZ"/>
            </a:br>
            <a:r>
              <a:rPr lang="cs-CZ"/>
              <a:t>PŘEDLOHY NADPISŮ.</a:t>
            </a:r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7EB3D756-5140-4A72-8CBF-287AD0E1C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44651" y="1600201"/>
            <a:ext cx="90593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35876" name="Rectangle 4">
            <a:extLst>
              <a:ext uri="{FF2B5EF4-FFF2-40B4-BE49-F238E27FC236}">
                <a16:creationId xmlns:a16="http://schemas.microsoft.com/office/drawing/2014/main" id="{A7E10609-C8FE-4228-8BBD-54479D312F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4651" y="6245225"/>
            <a:ext cx="182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5877" name="Rectangle 5">
            <a:extLst>
              <a:ext uri="{FF2B5EF4-FFF2-40B4-BE49-F238E27FC236}">
                <a16:creationId xmlns:a16="http://schemas.microsoft.com/office/drawing/2014/main" id="{B36388EC-3607-4FCC-99B3-854CE0B184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5878" name="Rectangle 6">
            <a:extLst>
              <a:ext uri="{FF2B5EF4-FFF2-40B4-BE49-F238E27FC236}">
                <a16:creationId xmlns:a16="http://schemas.microsoft.com/office/drawing/2014/main" id="{7584D390-D610-4336-A969-890FCA7456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6167" y="6245225"/>
            <a:ext cx="24468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Sans" charset="0"/>
              </a:defRPr>
            </a:lvl1pPr>
          </a:lstStyle>
          <a:p>
            <a:fld id="{3D456D12-D4CC-45DD-8D79-877EE744136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335880" name="Rectangle 8">
            <a:extLst>
              <a:ext uri="{FF2B5EF4-FFF2-40B4-BE49-F238E27FC236}">
                <a16:creationId xmlns:a16="http://schemas.microsoft.com/office/drawing/2014/main" id="{87505284-6EB8-4041-B4DB-43576EFED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085" y="558800"/>
            <a:ext cx="696383" cy="522288"/>
          </a:xfrm>
          <a:prstGeom prst="rect">
            <a:avLst/>
          </a:prstGeom>
          <a:solidFill>
            <a:srgbClr val="D311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400">
              <a:latin typeface="Arial" charset="0"/>
              <a:ea typeface="ＭＳ Ｐゴシック" charset="0"/>
            </a:endParaRPr>
          </a:p>
        </p:txBody>
      </p:sp>
      <p:sp>
        <p:nvSpPr>
          <p:cNvPr id="335882" name="Rectangle 10">
            <a:extLst>
              <a:ext uri="{FF2B5EF4-FFF2-40B4-BE49-F238E27FC236}">
                <a16:creationId xmlns:a16="http://schemas.microsoft.com/office/drawing/2014/main" id="{596C6CE9-8A7A-442E-8B42-F8D975485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5618" y="0"/>
            <a:ext cx="696383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400">
              <a:latin typeface="Arial" charset="0"/>
              <a:ea typeface="ＭＳ Ｐゴシック" charset="0"/>
            </a:endParaRPr>
          </a:p>
        </p:txBody>
      </p:sp>
      <p:sp>
        <p:nvSpPr>
          <p:cNvPr id="335883" name="Rectangle 11">
            <a:extLst>
              <a:ext uri="{FF2B5EF4-FFF2-40B4-BE49-F238E27FC236}">
                <a16:creationId xmlns:a16="http://schemas.microsoft.com/office/drawing/2014/main" id="{6F8FA850-AD00-44AC-A9EE-2D828A1EF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4785" y="558800"/>
            <a:ext cx="696383" cy="5222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400">
              <a:latin typeface="Arial" charset="0"/>
              <a:ea typeface="ＭＳ Ｐゴシック" charset="0"/>
            </a:endParaRPr>
          </a:p>
        </p:txBody>
      </p:sp>
      <p:sp>
        <p:nvSpPr>
          <p:cNvPr id="335884" name="Rectangle 12">
            <a:extLst>
              <a:ext uri="{FF2B5EF4-FFF2-40B4-BE49-F238E27FC236}">
                <a16:creationId xmlns:a16="http://schemas.microsoft.com/office/drawing/2014/main" id="{0E1D92EA-586B-4417-A6A3-9E671B8C1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4785" y="0"/>
            <a:ext cx="696383" cy="5222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400">
              <a:latin typeface="Arial" charset="0"/>
              <a:ea typeface="ＭＳ Ｐゴシック" charset="0"/>
            </a:endParaRPr>
          </a:p>
        </p:txBody>
      </p:sp>
      <p:pic>
        <p:nvPicPr>
          <p:cNvPr id="1036" name="Picture 15" descr="pp_podtisk">
            <a:extLst>
              <a:ext uri="{FF2B5EF4-FFF2-40B4-BE49-F238E27FC236}">
                <a16:creationId xmlns:a16="http://schemas.microsoft.com/office/drawing/2014/main" id="{C902F9A9-6879-43A0-AAB6-C5DA7D789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1438"/>
            <a:ext cx="1189567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2" r:id="rId2"/>
  </p:sldLayoutIdLst>
  <p:transition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000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>
          <a:solidFill>
            <a:schemeClr val="tx1"/>
          </a:solidFill>
          <a:latin typeface="+mn-lt"/>
          <a:ea typeface="+mn-ea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§"/>
        <a:defRPr sz="2000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§"/>
        <a:defRPr sz="2000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§"/>
        <a:defRPr sz="2000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§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4D1CE7-99A5-59D1-D71F-50454BF4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025E9-7E49-1131-B8B0-7EE150AE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E6E07-5EF3-BB08-9FD6-BF5F9795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3EB-2E3E-4643-B8B9-DA9E5C8705F0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A7-8695-DF37-F06E-6B04D8EC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AB07-76F8-C621-B064-9A3DC6E2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3482-ADB2-404D-AAFB-407D1911D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82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661" r:id="rId5"/>
    <p:sldLayoutId id="2147483662" r:id="rId6"/>
    <p:sldLayoutId id="2147483804" r:id="rId7"/>
    <p:sldLayoutId id="2147483805" r:id="rId8"/>
    <p:sldLayoutId id="2147483806" r:id="rId9"/>
    <p:sldLayoutId id="2147483744" r:id="rId10"/>
    <p:sldLayoutId id="2147483745" r:id="rId11"/>
    <p:sldLayoutId id="2147483893" r:id="rId12"/>
    <p:sldLayoutId id="2147483894" r:id="rId13"/>
    <p:sldLayoutId id="2147483896" r:id="rId14"/>
    <p:sldLayoutId id="2147483861" r:id="rId15"/>
    <p:sldLayoutId id="2147483862" r:id="rId16"/>
    <p:sldLayoutId id="21474837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CBD84A8-2E77-76CA-FC78-9478C296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D5C160-FC39-FCA6-4123-28F4ACC9B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07B523-506C-26AA-35D0-F1927688D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45734-1122-415C-80A2-CB7D62399CC7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724B0D-D2F4-50E9-8BC8-B20065527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A9555C-86E4-B7DF-5A8B-81061549A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57F98-80B5-4566-9BB7-668220B53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52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Volný tvar 17">
            <a:extLst>
              <a:ext uri="{FF2B5EF4-FFF2-40B4-BE49-F238E27FC236}">
                <a16:creationId xmlns:a16="http://schemas.microsoft.com/office/drawing/2014/main" id="{4AEDF47B-C123-947F-E36B-05B80DD8FBC9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sp>
        <p:nvSpPr>
          <p:cNvPr id="12" name="Volný tvar 19">
            <a:extLst>
              <a:ext uri="{FF2B5EF4-FFF2-40B4-BE49-F238E27FC236}">
                <a16:creationId xmlns:a16="http://schemas.microsoft.com/office/drawing/2014/main" id="{7A46EEFE-08DA-BFF4-9A92-2651CA7B7A98}"/>
              </a:ext>
            </a:extLst>
          </p:cNvPr>
          <p:cNvSpPr/>
          <p:nvPr userDrawn="1"/>
        </p:nvSpPr>
        <p:spPr>
          <a:xfrm>
            <a:off x="10158898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</p:spTree>
    <p:extLst>
      <p:ext uri="{BB962C8B-B14F-4D97-AF65-F5344CB8AC3E}">
        <p14:creationId xmlns:p14="http://schemas.microsoft.com/office/powerpoint/2010/main" val="234315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96E8-D44D-4D29-B5B3-6A5042537ABD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7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7" r:id="rId2"/>
    <p:sldLayoutId id="2147483650" r:id="rId3"/>
    <p:sldLayoutId id="2147483655" r:id="rId4"/>
    <p:sldLayoutId id="21474838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7C65817-A070-CCFE-3D37-1D36004B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07CE53-D930-5BB3-613E-FC5231739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21FD2B-59E8-14A5-E5F1-9DFF9B33F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EB95-35A1-4CFC-8D4C-D552D9994D8D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233FD3-936D-0753-2765-250600292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635E41-3229-3A58-0370-E7F16F0E2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CB28F-8BAA-4E2C-8813-07DFEE8CF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80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hyperlink" Target="https://www.czso.cz/csu/czso/projekce-obyvatelstva-ceske-republiky-2023-2100" TargetMode="External"/><Relationship Id="rId4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38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54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41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chart" Target="../charts/chart3.xml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34" Type="http://schemas.openxmlformats.org/officeDocument/2006/relationships/chart" Target="../charts/chart11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chart" Target="../charts/chart2.xml"/><Relationship Id="rId33" Type="http://schemas.openxmlformats.org/officeDocument/2006/relationships/chart" Target="../charts/chart10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chart" Target="../charts/chart6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notesSlide" Target="../notesSlides/notesSlide12.xml"/><Relationship Id="rId32" Type="http://schemas.openxmlformats.org/officeDocument/2006/relationships/chart" Target="../charts/chart9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slideLayout" Target="../slideLayouts/slideLayout42.xml"/><Relationship Id="rId28" Type="http://schemas.openxmlformats.org/officeDocument/2006/relationships/chart" Target="../charts/chart5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chart" Target="../charts/chart8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chart" Target="../charts/chart4.xml"/><Relationship Id="rId30" Type="http://schemas.openxmlformats.org/officeDocument/2006/relationships/chart" Target="../charts/chart7.xml"/><Relationship Id="rId8" Type="http://schemas.openxmlformats.org/officeDocument/2006/relationships/tags" Target="../tags/tag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chart" Target="../charts/chart1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42.xml"/><Relationship Id="rId4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6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4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chart" Target="../charts/char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chart" Target="../charts/chart15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chart" Target="../charts/chart16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google.cz/url?sa=i&amp;rct=j&amp;q=&amp;esrc=s&amp;source=images&amp;cd=&amp;cad=rja&amp;uact=8&amp;ved=0ahUKEwiWmpGoh8TSAhWE6RQKHYjmCHsQjRwIBw&amp;url=http://www.prazskysenior.cz/akce/586&amp;psig=AFQjCNGOWCpNkVQNAHC_vHJtDtC7WfhIEw&amp;ust=1488964513009109" TargetMode="External"/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>
            <a:extLst>
              <a:ext uri="{FF2B5EF4-FFF2-40B4-BE49-F238E27FC236}">
                <a16:creationId xmlns:a16="http://schemas.microsoft.com/office/drawing/2014/main" id="{7B8D5298-37D7-4491-B29D-7BCE24C1D8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821703"/>
            <a:ext cx="12192000" cy="4289878"/>
          </a:xfrm>
        </p:spPr>
        <p:txBody>
          <a:bodyPr/>
          <a:lstStyle/>
          <a:p>
            <a:pPr algn="ctr" eaLnBrk="1" hangingPunct="1"/>
            <a:r>
              <a:rPr lang="cs-CZ" altLang="cs-CZ" sz="4400" dirty="0"/>
              <a:t>Národní plán rozvoje geriatrické péče </a:t>
            </a:r>
            <a:br>
              <a:rPr lang="cs-CZ" altLang="cs-CZ" sz="4400" dirty="0"/>
            </a:br>
            <a:r>
              <a:rPr lang="cs-CZ" altLang="cs-CZ" sz="4400" dirty="0"/>
              <a:t>v České republice </a:t>
            </a:r>
            <a:br>
              <a:rPr lang="cs-CZ" altLang="cs-CZ" sz="4400" dirty="0"/>
            </a:br>
            <a:r>
              <a:rPr lang="cs-CZ" altLang="cs-CZ" sz="4400" dirty="0"/>
              <a:t>do roku 2035</a:t>
            </a:r>
            <a:br>
              <a:rPr lang="cs-CZ" altLang="cs-CZ" sz="4000" dirty="0"/>
            </a:br>
            <a:br>
              <a:rPr lang="cs-CZ" altLang="cs-CZ" sz="4800" dirty="0"/>
            </a:br>
            <a:endParaRPr lang="cs-CZ" altLang="cs-CZ" sz="24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15EB7B8-D0AF-E538-9C54-23EA4C312385}"/>
              </a:ext>
            </a:extLst>
          </p:cNvPr>
          <p:cNvSpPr/>
          <p:nvPr/>
        </p:nvSpPr>
        <p:spPr bwMode="auto">
          <a:xfrm>
            <a:off x="207947" y="240313"/>
            <a:ext cx="11776105" cy="13245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24486"/>
      </p:ext>
    </p:extLst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88AA86EB-9DBC-E63C-C229-EFFC79E8C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965188"/>
              </p:ext>
            </p:extLst>
          </p:nvPr>
        </p:nvGraphicFramePr>
        <p:xfrm>
          <a:off x="1931061" y="1794520"/>
          <a:ext cx="8486511" cy="281781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486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5477">
                <a:tc>
                  <a:txBody>
                    <a:bodyPr/>
                    <a:lstStyle/>
                    <a:p>
                      <a:pPr marL="0" marR="0" lvl="0" indent="0" algn="just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b="1" kern="12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3.1  Páteřní síť geriatrických klinik při všech lékařských fakultách </a:t>
                      </a:r>
                    </a:p>
                    <a:p>
                      <a:pPr algn="just" defTabSz="0"/>
                      <a:endParaRPr lang="cs-CZ" sz="16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537783412"/>
                  </a:ext>
                </a:extLst>
              </a:tr>
              <a:tr h="977307">
                <a:tc>
                  <a:txBody>
                    <a:bodyPr/>
                    <a:lstStyle/>
                    <a:p>
                      <a:pPr algn="just" defTabSz="0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Dostupnost geriatrických klinik při všech lékařských fakultách, geriatrická klinika zajišťuje komplexní péči v geriatrii dle definice WHO: geriatrická péče lůžková akutní a následná (post-akutní) a geriatrická péče ambulantní</a:t>
                      </a:r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271">
                <a:tc>
                  <a:txBody>
                    <a:bodyPr/>
                    <a:lstStyle/>
                    <a:p>
                      <a:pPr algn="just" defTabSz="0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Definování podmínek kvality geriatrické péče a rozsahu komplexní geriatrické péče dle definice WHO na geriatrických klinikách</a:t>
                      </a:r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defTabSz="0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Podpora rozvoje a zajištění komplexní geriatrické péče na geriatrických klinikách</a:t>
                      </a:r>
                    </a:p>
                    <a:p>
                      <a:pPr algn="just" defTabSz="0"/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99" name="Rectangle 19">
            <a:extLst>
              <a:ext uri="{FF2B5EF4-FFF2-40B4-BE49-F238E27FC236}">
                <a16:creationId xmlns:a16="http://schemas.microsoft.com/office/drawing/2014/main" id="{F3CCA6C2-F6BF-FA77-4288-ECA0B5678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4" y="2470678"/>
            <a:ext cx="18473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GillSans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GillSans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GillSans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GillSans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Gill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Gill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Gill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Gill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Gill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cs-CZ" altLang="cs-CZ" sz="3400" b="0">
                <a:latin typeface="Garamond" panose="02020404030301010803" pitchFamily="18" charset="0"/>
              </a:rPr>
            </a:br>
            <a:endParaRPr lang="cs-CZ" altLang="cs-CZ" sz="3400" b="0">
              <a:latin typeface="Garamond" panose="02020404030301010803" pitchFamily="18" charset="0"/>
            </a:endParaRPr>
          </a:p>
        </p:txBody>
      </p:sp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E092258B-54AA-0AFB-9B0D-636F1F31D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73091"/>
              </p:ext>
            </p:extLst>
          </p:nvPr>
        </p:nvGraphicFramePr>
        <p:xfrm>
          <a:off x="1931061" y="4915663"/>
          <a:ext cx="8486511" cy="143014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486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543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3.2  Nastavení základní sítě geriatrických pracovišť lůžkové péče </a:t>
                      </a:r>
                    </a:p>
                    <a:p>
                      <a:pPr algn="just"/>
                      <a:endParaRPr lang="cs-CZ" sz="5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4087576025"/>
                  </a:ext>
                </a:extLst>
              </a:tr>
              <a:tr h="439543"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Podpora a rozvoj stávajících poskytovatelů geriatrické péče</a:t>
                      </a:r>
                    </a:p>
                    <a:p>
                      <a:pPr algn="just"/>
                      <a:endParaRPr lang="cs-CZ" sz="6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557"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Zvýšení dostupnosti akutní, následné a konziliární geriatrické péče</a:t>
                      </a:r>
                    </a:p>
                    <a:p>
                      <a:pPr algn="just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 </a:t>
                      </a:r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5FC02686-85D2-FC06-3787-FA288A6F9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1" y="1"/>
            <a:ext cx="9059333" cy="1052513"/>
          </a:xfrm>
        </p:spPr>
        <p:txBody>
          <a:bodyPr/>
          <a:lstStyle/>
          <a:p>
            <a:pPr algn="ctr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STRATEGICKÝ CÍL 3</a:t>
            </a:r>
            <a:b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Dostupnost a systémové nastavení specializované geriatrické péče odpovídající potřebám obyvatel České republiky</a:t>
            </a:r>
            <a:endParaRPr lang="cs-CZ" altLang="cs-CZ" dirty="0"/>
          </a:p>
        </p:txBody>
      </p:sp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D5789C69-81F0-3575-945C-D0115F58B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STRATEGICKÝ CÍL 3</a:t>
            </a:r>
            <a:b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Dostupnost a systémové nastavení specializované geriatrické péče odpovídající potřebám obyvatel České republiky</a:t>
            </a:r>
            <a:endParaRPr lang="cs-CZ" alt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94A6E33-288E-92C1-B83D-E93BD8F57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066437"/>
              </p:ext>
            </p:extLst>
          </p:nvPr>
        </p:nvGraphicFramePr>
        <p:xfrm>
          <a:off x="1401887" y="1459143"/>
          <a:ext cx="10246030" cy="281941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246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977">
                <a:tc>
                  <a:txBody>
                    <a:bodyPr/>
                    <a:lstStyle/>
                    <a:p>
                      <a:pPr algn="just" defTabSz="0">
                        <a:spcAft>
                          <a:spcPts val="0"/>
                        </a:spcAft>
                      </a:pPr>
                      <a:r>
                        <a:rPr lang="cs-CZ" sz="2400" b="1" kern="12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3.3 Geriatrické ambulance 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713756468"/>
                  </a:ext>
                </a:extLst>
              </a:tr>
              <a:tr h="320084">
                <a:tc>
                  <a:txBody>
                    <a:bodyPr/>
                    <a:lstStyle/>
                    <a:p>
                      <a:pPr algn="just" defTabSz="0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Zajištění regionální dostupnosti ambulantní geriatrické péče</a:t>
                      </a:r>
                    </a:p>
                    <a:p>
                      <a:pPr algn="just" defTabSz="0">
                        <a:spcAft>
                          <a:spcPts val="0"/>
                        </a:spcAft>
                      </a:pPr>
                      <a:endParaRPr lang="cs-CZ" sz="6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598">
                <a:tc>
                  <a:txBody>
                    <a:bodyPr/>
                    <a:lstStyle/>
                    <a:p>
                      <a:pPr algn="just" defTabSz="0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Nastavení motivačních nástrojů v oblasti úhrad ambulantní geriatrické péče ve prospěch pacientů v riziku zhoršení zdravotního a/nebo funkčního stavu, edukace a spolupráce s nemocným a jeho pečujícími</a:t>
                      </a:r>
                    </a:p>
                    <a:p>
                      <a:pPr algn="just" defTabSz="0"/>
                      <a:endParaRPr lang="cs-CZ" sz="6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84">
                <a:tc>
                  <a:txBody>
                    <a:bodyPr/>
                    <a:lstStyle/>
                    <a:p>
                      <a:pPr algn="just" defTabSz="0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Definování optimální kvality ambulantní geriatrické péče a podpora jejího rozvoje</a:t>
                      </a:r>
                    </a:p>
                    <a:p>
                      <a:pPr algn="just" defTabSz="0"/>
                      <a:endParaRPr lang="cs-CZ" sz="6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57">
                <a:tc>
                  <a:txBody>
                    <a:bodyPr/>
                    <a:lstStyle/>
                    <a:p>
                      <a:pPr algn="just" defTabSz="0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Optimalizace spolupráce geriatrických ambulancí se službami domácí péče a navýšení kvality vzdělání a kompetencí pracovníků služeb domácí péče v péči o geriatrické pacienty</a:t>
                      </a:r>
                    </a:p>
                    <a:p>
                      <a:pPr algn="just" defTabSz="0"/>
                      <a:endParaRPr lang="cs-CZ" sz="6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84">
                <a:tc>
                  <a:txBody>
                    <a:bodyPr/>
                    <a:lstStyle/>
                    <a:p>
                      <a:pPr algn="just" defTabSz="0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Zvýšení dostupnosti služby stacionární péče pro geriatrické pacienty</a:t>
                      </a:r>
                    </a:p>
                    <a:p>
                      <a:pPr algn="just" defTabSz="0"/>
                      <a:endParaRPr lang="cs-CZ" sz="6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E529BAF-1F13-DB13-BC73-1CDDD046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426847"/>
              </p:ext>
            </p:extLst>
          </p:nvPr>
        </p:nvGraphicFramePr>
        <p:xfrm>
          <a:off x="1401887" y="4485965"/>
          <a:ext cx="10246030" cy="207112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246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413">
                <a:tc>
                  <a:txBody>
                    <a:bodyPr/>
                    <a:lstStyle/>
                    <a:p>
                      <a:pPr marL="0" marR="0" lvl="0" indent="0" algn="just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3.4  Systémová podpora a zajištění dostupnosti geriatrických zdravotních služeb</a:t>
                      </a:r>
                      <a:endParaRPr lang="cs-CZ" altLang="cs-CZ" sz="2400" b="1" kern="12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 defTabSz="0">
                        <a:spcAft>
                          <a:spcPts val="0"/>
                        </a:spcAft>
                      </a:pPr>
                      <a:endParaRPr lang="cs-CZ" sz="3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2680884988"/>
                  </a:ext>
                </a:extLst>
              </a:tr>
              <a:tr h="398410">
                <a:tc>
                  <a:txBody>
                    <a:bodyPr/>
                    <a:lstStyle/>
                    <a:p>
                      <a:pPr algn="just" defTabSz="0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Zajištění udržitelnosti péče v oboru geriatrie ve všech segmentech a optimalizace systému úhrad 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70">
                <a:tc>
                  <a:txBody>
                    <a:bodyPr/>
                    <a:lstStyle/>
                    <a:p>
                      <a:pPr algn="just" defTabSz="0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Zajištění kvalifikovaných a motivovaných personálních zdrojů v oblasti geriatrické medicíny 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658">
                <a:tc>
                  <a:txBody>
                    <a:bodyPr/>
                    <a:lstStyle/>
                    <a:p>
                      <a:pPr algn="just" defTabSz="0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Optimalizace systému výkonů odbornosti 106 a doplnění jejich portfolia k vykazování nových činností a nové péče v oblasti geriatrie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95"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Udržitelnost a kontinuita systémové podpory geriatrické péče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C8B5703F-246C-A55A-0230-DD458B21F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1536" y="9525"/>
            <a:ext cx="8493392" cy="1268413"/>
          </a:xfrm>
        </p:spPr>
        <p:txBody>
          <a:bodyPr/>
          <a:lstStyle/>
          <a:p>
            <a:pPr algn="ctr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STRATEGICKÝ CÍL 4</a:t>
            </a:r>
            <a:b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Nastavení provázanosti péče v systému geriatrické péče odpovídající komplexním potřebám geriatrických pacientů</a:t>
            </a:r>
            <a:br>
              <a:rPr lang="cs-CZ" altLang="cs-CZ" sz="1800" dirty="0">
                <a:solidFill>
                  <a:srgbClr val="003D61"/>
                </a:solidFill>
              </a:rPr>
            </a:br>
            <a:endParaRPr lang="cs-CZ" altLang="cs-CZ" sz="1800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4C37082-9309-CF90-1163-34B9B8890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920599"/>
              </p:ext>
            </p:extLst>
          </p:nvPr>
        </p:nvGraphicFramePr>
        <p:xfrm>
          <a:off x="1402891" y="1645429"/>
          <a:ext cx="10165266" cy="174819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0165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cs-CZ" altLang="cs-CZ" sz="2400" b="1" kern="1200" dirty="0">
                          <a:solidFill>
                            <a:schemeClr val="accent4"/>
                          </a:solidFill>
                        </a:rPr>
                        <a:t>4.1 Geriatrie v regionech – spolupráce s primární péčí</a:t>
                      </a:r>
                    </a:p>
                    <a:p>
                      <a:pPr marL="0" indent="0">
                        <a:defRPr/>
                      </a:pPr>
                      <a:endParaRPr lang="cs-CZ" altLang="cs-CZ" sz="2000" b="1" kern="12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93949"/>
                  </a:ext>
                </a:extLst>
              </a:tr>
              <a:tr h="0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GillSans" charset="0"/>
                        </a:defRPr>
                      </a:lvl1pPr>
                      <a:lvl2pPr marL="742950" indent="-285750" defTabSz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Sans" charset="0"/>
                        </a:defRPr>
                      </a:lvl2pPr>
                      <a:lvl3pPr marL="1143000" indent="-228600" defTabSz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GillSans" charset="0"/>
                        </a:defRPr>
                      </a:lvl3pPr>
                      <a:lvl4pPr marL="1600200" indent="-228600" defTabSz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Sans" charset="0"/>
                        </a:defRPr>
                      </a:lvl4pPr>
                      <a:lvl5pPr marL="2057400" indent="-228600" defTabSz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GillSans" charset="0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GillSans" charset="0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GillSans" charset="0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GillSans" charset="0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GillSans" charset="0"/>
                        </a:defRPr>
                      </a:lvl9pPr>
                    </a:lstStyle>
                    <a:p>
                      <a:pPr marL="0" marR="0" lvl="0" indent="0" algn="just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4E7D"/>
                          </a:solidFill>
                          <a:effectLst/>
                        </a:rPr>
                        <a:t>Spolupráce s primární péčí VPL na poskytování kvalitní péče geriatrickým pacientům žijícím v komunitě</a:t>
                      </a:r>
                    </a:p>
                    <a:p>
                      <a:pPr marL="0" marR="0" lvl="0" indent="0" algn="just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04E7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GillSan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San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GillSan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San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GillSan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GillSan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GillSan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GillSan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Gill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4E7D"/>
                          </a:solidFill>
                          <a:effectLst/>
                        </a:rPr>
                        <a:t>Spolupráce výborů odborných společností SVL ČLS JEP a ČGGS ČLS JEP na nastavení kvality péče   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4E7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GillSan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San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GillSan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San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GillSan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GillSan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GillSan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GillSan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Gill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4E7D"/>
                          </a:solidFill>
                          <a:effectLst/>
                        </a:rPr>
                        <a:t>Spolupráce na vzdělávání v oblasti geriatrie pro VPL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04E7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3DA5133-63A2-4FD3-9A7E-2E90D1D3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381556"/>
              </p:ext>
            </p:extLst>
          </p:nvPr>
        </p:nvGraphicFramePr>
        <p:xfrm>
          <a:off x="1402891" y="3702268"/>
          <a:ext cx="10165266" cy="274686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165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636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b="1" kern="1200" dirty="0">
                          <a:solidFill>
                            <a:schemeClr val="accent4"/>
                          </a:solidFill>
                        </a:rPr>
                        <a:t>4.2 Interdisciplinární spolupráce</a:t>
                      </a:r>
                    </a:p>
                    <a:p>
                      <a:pPr algn="just"/>
                      <a:endParaRPr lang="cs-CZ" sz="16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324650497"/>
                  </a:ext>
                </a:extLst>
              </a:tr>
              <a:tr h="403609"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Nastavení spolupráce s lékařskými odbornostmi v rámci péče o </a:t>
                      </a:r>
                      <a:r>
                        <a:rPr lang="cs-CZ" sz="1800" dirty="0" err="1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polymorbidní</a:t>
                      </a: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geriatrické pacienty</a:t>
                      </a:r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49"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Nastavení spolupráce s farmaceuty</a:t>
                      </a:r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77"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Nastavení spolupráce se nelékařskými zdravotnickými obory: interdisciplinární tým v geriatrii</a:t>
                      </a:r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91"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Nastavení spolupráce geriatrie s domácí zdravotní péčí</a:t>
                      </a:r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36"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Nastavení spolupráce geriatrie s MSPP</a:t>
                      </a:r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605"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Nastavení spolupráce s institucemi a organizacemi, které se zabývají sociálně-právní ochranou seniorů</a:t>
                      </a:r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Zástupný obsah 2">
            <a:extLst>
              <a:ext uri="{FF2B5EF4-FFF2-40B4-BE49-F238E27FC236}">
                <a16:creationId xmlns:a16="http://schemas.microsoft.com/office/drawing/2014/main" id="{FD571E13-1376-4001-C479-ADD0C16235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FF423042-1474-A639-453E-FB23D623F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134328"/>
              </p:ext>
            </p:extLst>
          </p:nvPr>
        </p:nvGraphicFramePr>
        <p:xfrm>
          <a:off x="1810440" y="2831749"/>
          <a:ext cx="9059333" cy="233633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05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652"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cs-CZ" sz="2400" dirty="0">
                          <a:solidFill>
                            <a:srgbClr val="002060"/>
                          </a:solidFill>
                        </a:rPr>
                        <a:t>4.3 Spolupráce s poskytovateli dlouhodobé péče (sociálně-zdravotní) </a:t>
                      </a:r>
                      <a:endParaRPr lang="cs-CZ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3081754150"/>
                  </a:ext>
                </a:extLst>
              </a:tr>
              <a:tr h="180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Zajištění spolupráce a konzultačních služeb geriatrie s pobytovými sociálními službami </a:t>
                      </a:r>
                      <a:b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</a:b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 poskytovateli dlouhodobé lůžkové péče:</a:t>
                      </a:r>
                    </a:p>
                    <a:p>
                      <a:pPr marL="1257300" lvl="2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Nastavení spolupráce se sociálními službami </a:t>
                      </a:r>
                    </a:p>
                    <a:p>
                      <a:pPr marL="1257300" lvl="2" indent="-342900" algn="just">
                        <a:spcAft>
                          <a:spcPts val="800"/>
                        </a:spcAft>
                        <a:buFont typeface="+mj-lt"/>
                        <a:buAutoNum type="alphaLcPeriod"/>
                      </a:pP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Nastavení spolupráce s poskytovateli dlouhodobé lůžkové péče</a:t>
                      </a:r>
                    </a:p>
                    <a:p>
                      <a:pPr marL="457200" lvl="1" indent="0" algn="just"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cs-CZ" sz="6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Konzultace a spolupráce geriatrie s péčí v komunitním prostředí</a:t>
                      </a:r>
                    </a:p>
                    <a:p>
                      <a:pPr algn="just">
                        <a:spcAft>
                          <a:spcPts val="800"/>
                        </a:spcAft>
                      </a:pPr>
                      <a:endParaRPr lang="cs-CZ" sz="6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Nadpis 1">
            <a:extLst>
              <a:ext uri="{FF2B5EF4-FFF2-40B4-BE49-F238E27FC236}">
                <a16:creationId xmlns:a16="http://schemas.microsoft.com/office/drawing/2014/main" id="{324A595B-42FC-D78C-6DDF-AAA9BA620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1536" y="9525"/>
            <a:ext cx="8493392" cy="1268413"/>
          </a:xfrm>
        </p:spPr>
        <p:txBody>
          <a:bodyPr/>
          <a:lstStyle/>
          <a:p>
            <a:pPr algn="ctr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STRATEGICKÝ CÍL 4</a:t>
            </a:r>
            <a:b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Nastavení provázanosti péče v systému geriatrické péče odpovídající komplexním potřebám geriatrických pacientů</a:t>
            </a:r>
            <a:br>
              <a:rPr lang="cs-CZ" altLang="cs-CZ" sz="1800" dirty="0">
                <a:solidFill>
                  <a:srgbClr val="003D61"/>
                </a:solidFill>
              </a:rPr>
            </a:br>
            <a:endParaRPr lang="cs-CZ" altLang="cs-CZ" sz="1800" dirty="0"/>
          </a:p>
        </p:txBody>
      </p:sp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Zástupný obsah 2">
            <a:extLst>
              <a:ext uri="{FF2B5EF4-FFF2-40B4-BE49-F238E27FC236}">
                <a16:creationId xmlns:a16="http://schemas.microsoft.com/office/drawing/2014/main" id="{F31976A2-EA40-0BBD-189F-B384FD819E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16531" y="1993308"/>
            <a:ext cx="7958938" cy="4525963"/>
          </a:xfrm>
        </p:spPr>
        <p:txBody>
          <a:bodyPr/>
          <a:lstStyle/>
          <a:p>
            <a:r>
              <a:rPr lang="cs-CZ" altLang="cs-CZ" sz="2400" u="sng" dirty="0">
                <a:solidFill>
                  <a:srgbClr val="004E7D"/>
                </a:solidFill>
              </a:rPr>
              <a:t>Implementace</a:t>
            </a:r>
          </a:p>
          <a:p>
            <a:endParaRPr lang="cs-CZ" altLang="cs-CZ" sz="1000" dirty="0">
              <a:solidFill>
                <a:srgbClr val="004E7D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b="0" dirty="0">
                <a:solidFill>
                  <a:srgbClr val="004E7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Zpracování </a:t>
            </a:r>
            <a:r>
              <a:rPr lang="cs-CZ" altLang="cs-CZ" dirty="0">
                <a:solidFill>
                  <a:srgbClr val="004E7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implementačních plánů </a:t>
            </a:r>
            <a:r>
              <a:rPr lang="cs-CZ" altLang="cs-CZ" b="0" dirty="0">
                <a:solidFill>
                  <a:srgbClr val="004E7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 jednotlivým strategickým cílům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altLang="cs-CZ" b="0" i="1" dirty="0">
                <a:solidFill>
                  <a:srgbClr val="004E7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realizace aktivit a vypracování projektů cílených na realizaci opatření jednotlivých implementačních plánů </a:t>
            </a:r>
          </a:p>
          <a:p>
            <a:endParaRPr lang="cs-CZ" altLang="cs-CZ" sz="1800" b="0" dirty="0">
              <a:solidFill>
                <a:srgbClr val="004E7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alt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0698D3B-64E4-97A8-AB5A-06C00A61C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084" y="25950"/>
            <a:ext cx="9059333" cy="1052513"/>
          </a:xfrm>
        </p:spPr>
        <p:txBody>
          <a:bodyPr/>
          <a:lstStyle/>
          <a:p>
            <a:r>
              <a:rPr lang="cs-CZ" altLang="cs-CZ" sz="2400" dirty="0"/>
              <a:t>Národní plán rozvoje geriatrické péče v České republice do roku 2035</a:t>
            </a:r>
          </a:p>
        </p:txBody>
      </p:sp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1973300E-757B-DE1E-2C2E-FD1DF5FB6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2339" y="1"/>
            <a:ext cx="10268124" cy="1052513"/>
          </a:xfrm>
        </p:spPr>
        <p:txBody>
          <a:bodyPr/>
          <a:lstStyle/>
          <a:p>
            <a:pPr algn="ctr"/>
            <a:r>
              <a:rPr lang="cs-CZ" altLang="cs-CZ" sz="2400" dirty="0"/>
              <a:t>Podpora dostupnosti a rozvoje specializované ambulantní geriatrické péče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EC28A4-F6DD-01F8-8D6E-47DD8EC25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950" y="1371296"/>
            <a:ext cx="8928100" cy="580548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defRPr/>
            </a:pPr>
            <a:r>
              <a:rPr 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V současnosti je schválen implementační projekt v rámci OPZ+ (Operační program Zaměstnanost plus) projekt: </a:t>
            </a:r>
          </a:p>
          <a:p>
            <a:pPr marL="0" indent="0" algn="just">
              <a:spcBef>
                <a:spcPts val="0"/>
              </a:spcBef>
              <a:defRPr/>
            </a:pPr>
            <a:endParaRPr 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Integrovaná geriatrická péče o seniory s polymorbiditou 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cílem podpory funkčního stavu“</a:t>
            </a:r>
          </a:p>
          <a:p>
            <a:pPr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Hlavní cíl:</a:t>
            </a:r>
          </a:p>
          <a:p>
            <a:pPr marL="0" indent="0" algn="just">
              <a:spcBef>
                <a:spcPts val="0"/>
              </a:spcBef>
              <a:defRPr/>
            </a:pPr>
            <a:r>
              <a:rPr lang="cs-CZ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Nastavení modelu a struktury péče orientované na geriatrického pacienta a komplexní nastavení intervencí vedoucích k maximálnímu možnému zlepšení jeho zdravotního stavu, celkové kondice a soběstačnosti (funkčního stavu) při zabezpečení jeho individuálních potřeb.</a:t>
            </a:r>
          </a:p>
          <a:p>
            <a:pPr marL="0" indent="0">
              <a:spcBef>
                <a:spcPts val="0"/>
              </a:spcBef>
              <a:defRPr/>
            </a:pPr>
            <a:endParaRPr lang="cs-CZ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Vytvoření Implementačního plánu strategického cíle 3 NPGP ČR</a:t>
            </a:r>
          </a:p>
          <a:p>
            <a:pPr marL="0" indent="0">
              <a:defRPr/>
            </a:pP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(Dostupnost a systémové nastavení specializované geriatrické péče odpovídající potřebám obyvatel ČR)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odpory rozvoje geriatrických ambulancí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 oblasti:</a:t>
            </a:r>
          </a:p>
          <a:p>
            <a:pPr marL="885825" lvl="1" indent="-342900">
              <a:buFont typeface="Courier New" panose="02070309020205020404" pitchFamily="49" charset="0"/>
              <a:buChar char="o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Dostupnosti ambulantní geriatrické péče v ČR ( podpora navýšení stávajících a vytvoření nových kapacit)</a:t>
            </a:r>
          </a:p>
          <a:p>
            <a:pPr marL="885825" lvl="1" indent="-342900">
              <a:buFont typeface="Courier New" panose="02070309020205020404" pitchFamily="49" charset="0"/>
              <a:buChar char="o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Kvality a standardizace ambulantní geriatrické péče</a:t>
            </a:r>
          </a:p>
        </p:txBody>
      </p:sp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D09A9-BA86-1FFA-EC4D-8DC7D1721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A573E637-E66C-A9D3-6C6C-C408AE55E527}"/>
              </a:ext>
            </a:extLst>
          </p:cNvPr>
          <p:cNvSpPr txBox="1">
            <a:spLocks/>
          </p:cNvSpPr>
          <p:nvPr/>
        </p:nvSpPr>
        <p:spPr>
          <a:xfrm>
            <a:off x="645849" y="712357"/>
            <a:ext cx="10900299" cy="2200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383C6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Národní geriatrický plán má silnou oporu v datech Národního zdravotnického informačního systému (NZIS)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800" b="1" dirty="0">
              <a:solidFill>
                <a:srgbClr val="383C63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… a nově významně těží z propojení dat resortů MZD a MPSV 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3C830C72-B6A0-984B-C0FE-51CB343AE4C8}"/>
              </a:ext>
            </a:extLst>
          </p:cNvPr>
          <p:cNvSpPr/>
          <p:nvPr/>
        </p:nvSpPr>
        <p:spPr>
          <a:xfrm>
            <a:off x="5230850" y="4953926"/>
            <a:ext cx="1343025" cy="609600"/>
          </a:xfrm>
          <a:prstGeom prst="downArrow">
            <a:avLst/>
          </a:prstGeom>
          <a:solidFill>
            <a:srgbClr val="C00000"/>
          </a:solidFill>
          <a:ln>
            <a:solidFill>
              <a:srgbClr val="2E59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798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dnadpis 2">
            <a:extLst>
              <a:ext uri="{FF2B5EF4-FFF2-40B4-BE49-F238E27FC236}">
                <a16:creationId xmlns:a16="http://schemas.microsoft.com/office/drawing/2014/main" id="{B2233B0A-209D-E415-5182-CBAB5D9EA35A}"/>
              </a:ext>
            </a:extLst>
          </p:cNvPr>
          <p:cNvSpPr txBox="1">
            <a:spLocks/>
          </p:cNvSpPr>
          <p:nvPr/>
        </p:nvSpPr>
        <p:spPr>
          <a:xfrm>
            <a:off x="0" y="720762"/>
            <a:ext cx="11686233" cy="4711850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Podpora geriatrie je strategickým krokem s ohledem na budoucí vývoj populace.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Demografické stárnutí populace 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povede v následujících cca 20 letech až k zdvojnásobení počtu žijících seniorů v pokročilém věku 85+.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Rovněž počet obyvatel ve věku 65+ a 75+ se významně zvýší. Tento vývoj nevyhnutelně vyvolá významné navýšení poptávky po zdravotních a sociálních službách.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180072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180072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180072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86A5782A-4B0D-49E3-699E-BE8C2AD30ED7}"/>
              </a:ext>
            </a:extLst>
          </p:cNvPr>
          <p:cNvSpPr/>
          <p:nvPr/>
        </p:nvSpPr>
        <p:spPr>
          <a:xfrm>
            <a:off x="5119216" y="5799100"/>
            <a:ext cx="1447800" cy="6762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992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DA778-2D1B-3C70-4FF7-791BF63C2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>
            <a:extLst>
              <a:ext uri="{FF2B5EF4-FFF2-40B4-BE49-F238E27FC236}">
                <a16:creationId xmlns:a16="http://schemas.microsoft.com/office/drawing/2014/main" id="{B2C29546-75CB-91B4-0EAE-578AEF2F001B}"/>
              </a:ext>
            </a:extLst>
          </p:cNvPr>
          <p:cNvSpPr txBox="1">
            <a:spLocks/>
          </p:cNvSpPr>
          <p:nvPr/>
        </p:nvSpPr>
        <p:spPr>
          <a:xfrm>
            <a:off x="657700" y="257352"/>
            <a:ext cx="10515600" cy="1503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2600" b="1" kern="1200" dirty="0" smtClean="0">
                <a:solidFill>
                  <a:srgbClr val="383C6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Predikce dalšího vývoje populace ČR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jaký nárůst potřeb je třeba systém dimenzovat 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81CC2B6-B470-43EE-02B9-54BB415DB10C}"/>
              </a:ext>
            </a:extLst>
          </p:cNvPr>
          <p:cNvSpPr txBox="1"/>
          <p:nvPr/>
        </p:nvSpPr>
        <p:spPr>
          <a:xfrm>
            <a:off x="994787" y="3568021"/>
            <a:ext cx="30948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úmrtí dnes: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cca 113 000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03FF2DBE-5049-AAD4-F000-6DCB0BECC3BE}"/>
              </a:ext>
            </a:extLst>
          </p:cNvPr>
          <p:cNvSpPr/>
          <p:nvPr/>
        </p:nvSpPr>
        <p:spPr>
          <a:xfrm>
            <a:off x="3969099" y="3819229"/>
            <a:ext cx="3235569" cy="4220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164292A-7210-F781-D7CE-9866BCDEED06}"/>
              </a:ext>
            </a:extLst>
          </p:cNvPr>
          <p:cNvSpPr txBox="1"/>
          <p:nvPr/>
        </p:nvSpPr>
        <p:spPr>
          <a:xfrm>
            <a:off x="7628374" y="3568021"/>
            <a:ext cx="37865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úmrtí 2040 - 2050: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cca 130 000 - 140 000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39F5FB6-6646-FB87-DBF5-BC97A800B90B}"/>
              </a:ext>
            </a:extLst>
          </p:cNvPr>
          <p:cNvSpPr txBox="1"/>
          <p:nvPr/>
        </p:nvSpPr>
        <p:spPr>
          <a:xfrm>
            <a:off x="3798277" y="3102532"/>
            <a:ext cx="3406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Koeficient pro péči v závěru života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1,16 – 1,24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8924C02-A44E-AA2C-0233-F30D0DABA5CA}"/>
              </a:ext>
            </a:extLst>
          </p:cNvPr>
          <p:cNvSpPr txBox="1"/>
          <p:nvPr/>
        </p:nvSpPr>
        <p:spPr>
          <a:xfrm>
            <a:off x="994787" y="5247636"/>
            <a:ext cx="36506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seniorů 85+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dnes: cca 200 000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A71DF4B1-BDE9-80C2-9C76-CC19341E31EF}"/>
              </a:ext>
            </a:extLst>
          </p:cNvPr>
          <p:cNvSpPr/>
          <p:nvPr/>
        </p:nvSpPr>
        <p:spPr>
          <a:xfrm>
            <a:off x="3969099" y="5498845"/>
            <a:ext cx="3235569" cy="4220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F23049A-267E-ED8D-B827-B2265430A6D1}"/>
              </a:ext>
            </a:extLst>
          </p:cNvPr>
          <p:cNvSpPr txBox="1"/>
          <p:nvPr/>
        </p:nvSpPr>
        <p:spPr>
          <a:xfrm>
            <a:off x="7537937" y="5247636"/>
            <a:ext cx="43392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seniorů 2040 – 2050: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cca 470 000 – 510 000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A5A06A4-500E-D991-CDF4-E3CE6064738B}"/>
              </a:ext>
            </a:extLst>
          </p:cNvPr>
          <p:cNvSpPr txBox="1"/>
          <p:nvPr/>
        </p:nvSpPr>
        <p:spPr>
          <a:xfrm>
            <a:off x="2622619" y="4810526"/>
            <a:ext cx="5928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Koeficient pro dlouhodobou péči (nejen) v závěru života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2,35 – 2,55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848C16E6-FD3C-3CC7-00EC-87DF9461FB25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953" y="1315954"/>
          <a:ext cx="11334094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4769">
                  <a:extLst>
                    <a:ext uri="{9D8B030D-6E8A-4147-A177-3AD203B41FA5}">
                      <a16:colId xmlns:a16="http://schemas.microsoft.com/office/drawing/2014/main" val="2765753559"/>
                    </a:ext>
                  </a:extLst>
                </a:gridCol>
                <a:gridCol w="1672316">
                  <a:extLst>
                    <a:ext uri="{9D8B030D-6E8A-4147-A177-3AD203B41FA5}">
                      <a16:colId xmlns:a16="http://schemas.microsoft.com/office/drawing/2014/main" val="2950578564"/>
                    </a:ext>
                  </a:extLst>
                </a:gridCol>
                <a:gridCol w="1672316">
                  <a:extLst>
                    <a:ext uri="{9D8B030D-6E8A-4147-A177-3AD203B41FA5}">
                      <a16:colId xmlns:a16="http://schemas.microsoft.com/office/drawing/2014/main" val="4027662802"/>
                    </a:ext>
                  </a:extLst>
                </a:gridCol>
                <a:gridCol w="1755103">
                  <a:extLst>
                    <a:ext uri="{9D8B030D-6E8A-4147-A177-3AD203B41FA5}">
                      <a16:colId xmlns:a16="http://schemas.microsoft.com/office/drawing/2014/main" val="2984655169"/>
                    </a:ext>
                  </a:extLst>
                </a:gridCol>
                <a:gridCol w="1672313">
                  <a:extLst>
                    <a:ext uri="{9D8B030D-6E8A-4147-A177-3AD203B41FA5}">
                      <a16:colId xmlns:a16="http://schemas.microsoft.com/office/drawing/2014/main" val="3874475901"/>
                    </a:ext>
                  </a:extLst>
                </a:gridCol>
                <a:gridCol w="1637277">
                  <a:extLst>
                    <a:ext uri="{9D8B030D-6E8A-4147-A177-3AD203B41FA5}">
                      <a16:colId xmlns:a16="http://schemas.microsoft.com/office/drawing/2014/main" val="1823650083"/>
                    </a:ext>
                  </a:extLst>
                </a:gridCol>
              </a:tblGrid>
              <a:tr h="286627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 31. 12. 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2030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2040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2050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161172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algn="r" fontAlgn="t"/>
                      <a:r>
                        <a:rPr lang="cs-CZ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65+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2 158 322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2 237 322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2 372 940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2 682 875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3 073 347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85866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75+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864 727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987 717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1 223 509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1 363 039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1 591 189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57658"/>
                  </a:ext>
                </a:extLst>
              </a:tr>
              <a:tr h="230409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85+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203 389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204 337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286 711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469 580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510 185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251127"/>
                  </a:ext>
                </a:extLst>
              </a:tr>
            </a:tbl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D3A4C9BD-A732-5871-09A6-FBED50817E0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4850" y="6455305"/>
            <a:ext cx="11450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Projekce obyvatelstva České republiky - 2023–2100 | ČSÚ (czso.cz)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Zveřejněno dne: 30.11.2023)</a:t>
            </a:r>
          </a:p>
        </p:txBody>
      </p:sp>
    </p:spTree>
    <p:extLst>
      <p:ext uri="{BB962C8B-B14F-4D97-AF65-F5344CB8AC3E}">
        <p14:creationId xmlns:p14="http://schemas.microsoft.com/office/powerpoint/2010/main" val="20310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CB86A-CB1B-B528-3A74-1A4395F2A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dnadpis 2">
            <a:extLst>
              <a:ext uri="{FF2B5EF4-FFF2-40B4-BE49-F238E27FC236}">
                <a16:creationId xmlns:a16="http://schemas.microsoft.com/office/drawing/2014/main" id="{5F959FF9-9B9F-96A5-E530-B282D26E0810}"/>
              </a:ext>
            </a:extLst>
          </p:cNvPr>
          <p:cNvSpPr txBox="1">
            <a:spLocks/>
          </p:cNvSpPr>
          <p:nvPr/>
        </p:nvSpPr>
        <p:spPr>
          <a:xfrm>
            <a:off x="252883" y="382625"/>
            <a:ext cx="11686233" cy="4711850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Zásadní otázka č. 1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4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Kolik pacientů vyžaduje geriatrickou péči a kolik pacientů by profitovalo z preventivní péče bránící ztrátě funkčnosti</a:t>
            </a:r>
            <a:r>
              <a:rPr lang="cs-CZ" sz="44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4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4400" b="1" dirty="0">
                <a:solidFill>
                  <a:srgbClr val="C00000"/>
                </a:solidFill>
                <a:latin typeface="Calibri" panose="020F0502020204030204"/>
              </a:rPr>
              <a:t>….. Národní geriatrický plán myslí i na preventivní péči, bránící rizikům  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180072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7C59FE16-E0BC-FEEA-8898-C331BB701FBF}"/>
              </a:ext>
            </a:extLst>
          </p:cNvPr>
          <p:cNvSpPr/>
          <p:nvPr/>
        </p:nvSpPr>
        <p:spPr>
          <a:xfrm>
            <a:off x="5372099" y="5616220"/>
            <a:ext cx="1447800" cy="6762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04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AB334E03-08B1-6932-CB7E-058755409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084" y="25950"/>
            <a:ext cx="9059333" cy="1052513"/>
          </a:xfrm>
        </p:spPr>
        <p:txBody>
          <a:bodyPr/>
          <a:lstStyle/>
          <a:p>
            <a:r>
              <a:rPr lang="cs-CZ" altLang="cs-CZ" sz="2400" dirty="0"/>
              <a:t>Národní plán rozvoje geriatrické péče v České republice do roku 2035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C69A22-696F-4117-0811-BBE966549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927" y="1570400"/>
            <a:ext cx="9761144" cy="554355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Kontext vzniku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Stárnutí populace (problém vs. příležitost)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Neadekvátní systémové změny odpovídající na současnou demografickou situaci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Cílení na epizodickou akutní péči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Roztříštěnost a duplicity specializované zdravotní péče bez koordinace </a:t>
            </a:r>
          </a:p>
          <a:p>
            <a:pPr marL="0" indent="0">
              <a:defRPr/>
            </a:pPr>
            <a:endParaRPr lang="cs-CZ" sz="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85750">
              <a:buFont typeface="Wingdings" panose="05000000000000000000" pitchFamily="2" charset="2"/>
              <a:buChar char="Ø"/>
              <a:defRPr/>
            </a:pPr>
            <a:r>
              <a:rPr lang="cs-CZ" sz="1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ČGGS ČLS JEP - Návrh koncepce geriatrické péče již v roce 2001</a:t>
            </a:r>
          </a:p>
          <a:p>
            <a:pPr marL="685800" lvl="1" indent="-285750">
              <a:buFont typeface="Wingdings" panose="05000000000000000000" pitchFamily="2" charset="2"/>
              <a:buChar char="Ø"/>
              <a:defRPr/>
            </a:pPr>
            <a:r>
              <a:rPr lang="cs-CZ" sz="1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Strategický rámec rozvoje péče o zdraví v České republice do roku 2030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Výzvy</a:t>
            </a:r>
          </a:p>
          <a:p>
            <a:pPr marL="0" indent="0">
              <a:defRPr/>
            </a:pPr>
            <a:endParaRPr lang="cs-CZ" sz="1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Všeobecná akceptace tématu stárnutí a nárůstu křehkých, polymorbidních geriatrických pacientů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Naplnění potenciálu  zdraví vyššího věku a maximalizace kvality života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Prevence geriatrických syndromů (křehkost, </a:t>
            </a:r>
            <a:r>
              <a:rPr lang="cs-CZ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sarkopenie</a:t>
            </a:r>
            <a:r>
              <a:rPr 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malnutrice, nestabilita a pády aj.)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Včasná a správná diagnostika a léčba včetně rehabilitace a podpory návaznosti jednotlivých systémů péče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F2F9A-53C4-B753-D929-AA0709397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D2518061-DAB0-AB18-84C9-8DBF93D77C80}"/>
              </a:ext>
            </a:extLst>
          </p:cNvPr>
          <p:cNvSpPr txBox="1"/>
          <p:nvPr/>
        </p:nvSpPr>
        <p:spPr>
          <a:xfrm>
            <a:off x="213802" y="1498863"/>
            <a:ext cx="549896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Vyšší věk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(min. 60 let, různé věkové kohorty s různými cíli péče) </a:t>
            </a:r>
          </a:p>
          <a:p>
            <a:r>
              <a:rPr lang="cs-CZ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</a:p>
          <a:p>
            <a:pPr algn="l" rtl="0" fontAlgn="base"/>
            <a:r>
              <a:rPr lang="cs-CZ" sz="24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Polymorbidita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A/NEBO polypragmazie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(pokud obojí: benefit geriatrické péče je vyšší) 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cs-CZ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Riziko zhoršení/nebo zhoršený funkční stav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cs-CZ" sz="2400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l" rtl="0" fontAlgn="base">
              <a:buFont typeface="Wingdings" panose="05000000000000000000" pitchFamily="2" charset="2"/>
              <a:buChar char="§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Objem konzumované zdravotní péče, včetně péče ošetřovatelské, komunitní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Wingdings" panose="05000000000000000000" pitchFamily="2" charset="2"/>
              <a:buChar char="§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Sociálně zdravotní péče a/nebo sociální podpory související s funkčním stavem 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EB9A01D-F40C-1478-082D-A7532C50912C}"/>
              </a:ext>
            </a:extLst>
          </p:cNvPr>
          <p:cNvSpPr txBox="1"/>
          <p:nvPr/>
        </p:nvSpPr>
        <p:spPr>
          <a:xfrm>
            <a:off x="7124869" y="563418"/>
            <a:ext cx="445753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b="1" dirty="0"/>
          </a:p>
          <a:p>
            <a:r>
              <a:rPr lang="cs-CZ" sz="2400" b="1" dirty="0">
                <a:solidFill>
                  <a:srgbClr val="C00000"/>
                </a:solidFill>
              </a:rPr>
              <a:t>III) Vysoké riziko:</a:t>
            </a:r>
            <a:r>
              <a:rPr lang="cs-CZ" sz="2400" b="1" dirty="0"/>
              <a:t> </a:t>
            </a:r>
            <a:r>
              <a:rPr lang="cs-CZ" sz="2000" b="1" dirty="0"/>
              <a:t>vysoký objem péče, </a:t>
            </a:r>
            <a:r>
              <a:rPr lang="en-US" sz="2000" b="1" dirty="0" err="1"/>
              <a:t>hospitalizace</a:t>
            </a:r>
            <a:r>
              <a:rPr lang="en-US" sz="2000" b="1" dirty="0"/>
              <a:t> </a:t>
            </a:r>
            <a:r>
              <a:rPr lang="en-US" sz="2000" b="1" dirty="0" err="1"/>
              <a:t>nebo</a:t>
            </a:r>
            <a:r>
              <a:rPr lang="en-US" sz="2000" b="1" dirty="0"/>
              <a:t> PnP</a:t>
            </a:r>
            <a:r>
              <a:rPr lang="cs-CZ" sz="2000" b="1" dirty="0"/>
              <a:t>, kde stupeň závislosti III+, s intenzivní domácí péčí nebo s </a:t>
            </a:r>
            <a:r>
              <a:rPr lang="en-US" sz="2000" b="1" dirty="0" err="1"/>
              <a:t>pobyt</a:t>
            </a:r>
            <a:r>
              <a:rPr lang="en-US" sz="2000" b="1" dirty="0"/>
              <a:t>. </a:t>
            </a:r>
            <a:r>
              <a:rPr lang="cs-CZ" sz="2000" b="1" dirty="0"/>
              <a:t>s</a:t>
            </a:r>
            <a:r>
              <a:rPr lang="en-US" sz="2000" b="1" dirty="0"/>
              <a:t>oc. </a:t>
            </a:r>
            <a:r>
              <a:rPr lang="cs-CZ" sz="2000" b="1" dirty="0"/>
              <a:t>s</a:t>
            </a:r>
            <a:r>
              <a:rPr lang="en-US" sz="2000" b="1" dirty="0" err="1"/>
              <a:t>lu</a:t>
            </a:r>
            <a:r>
              <a:rPr lang="cs-CZ" sz="2000" b="1" dirty="0" err="1"/>
              <a:t>žbami</a:t>
            </a:r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r>
              <a:rPr lang="cs-CZ" sz="2400" b="1" dirty="0">
                <a:solidFill>
                  <a:srgbClr val="C00000"/>
                </a:solidFill>
              </a:rPr>
              <a:t>II) Střední riziko:</a:t>
            </a:r>
            <a:r>
              <a:rPr lang="cs-CZ" sz="2400" b="1" dirty="0"/>
              <a:t> </a:t>
            </a:r>
            <a:r>
              <a:rPr lang="cs-CZ" sz="2000" b="1" dirty="0"/>
              <a:t>střední objem péče, </a:t>
            </a:r>
          </a:p>
          <a:p>
            <a:r>
              <a:rPr lang="cs-CZ" sz="2000" b="1" dirty="0"/>
              <a:t>s </a:t>
            </a:r>
            <a:r>
              <a:rPr lang="en-US" sz="2000" b="1" dirty="0" err="1"/>
              <a:t>hospitalizac</a:t>
            </a:r>
            <a:r>
              <a:rPr lang="cs-CZ" sz="2000" b="1" dirty="0"/>
              <a:t>í</a:t>
            </a:r>
            <a:r>
              <a:rPr lang="en-US" sz="2000" b="1" dirty="0"/>
              <a:t> </a:t>
            </a:r>
            <a:r>
              <a:rPr lang="en-US" sz="2000" b="1" dirty="0" err="1"/>
              <a:t>nebo</a:t>
            </a:r>
            <a:r>
              <a:rPr lang="en-US" sz="2000" b="1" dirty="0"/>
              <a:t> PnP</a:t>
            </a:r>
            <a:r>
              <a:rPr lang="cs-CZ" sz="2000" b="1" dirty="0"/>
              <a:t>, kde stupeň závislosti je III+, </a:t>
            </a:r>
            <a:r>
              <a:rPr lang="en-US" sz="2000" b="1" dirty="0"/>
              <a:t>bez </a:t>
            </a:r>
            <a:r>
              <a:rPr lang="cs-CZ" sz="2000" b="1" dirty="0"/>
              <a:t>intenzivní domácí péče, </a:t>
            </a:r>
            <a:r>
              <a:rPr lang="en-US" sz="2000" b="1" dirty="0"/>
              <a:t>bez </a:t>
            </a:r>
            <a:r>
              <a:rPr lang="en-US" sz="2000" b="1" dirty="0" err="1"/>
              <a:t>pobyt</a:t>
            </a:r>
            <a:r>
              <a:rPr lang="en-US" sz="2000" b="1" dirty="0"/>
              <a:t>. </a:t>
            </a:r>
            <a:r>
              <a:rPr lang="cs-CZ" sz="2000" b="1" dirty="0"/>
              <a:t>s</a:t>
            </a:r>
            <a:r>
              <a:rPr lang="en-US" sz="2000" b="1" dirty="0"/>
              <a:t>oc. </a:t>
            </a:r>
            <a:r>
              <a:rPr lang="cs-CZ" sz="2000" b="1" dirty="0"/>
              <a:t>s</a:t>
            </a:r>
            <a:r>
              <a:rPr lang="en-US" sz="2000" b="1" dirty="0" err="1"/>
              <a:t>lu</a:t>
            </a:r>
            <a:r>
              <a:rPr lang="cs-CZ" sz="2000" b="1" dirty="0" err="1"/>
              <a:t>žeb</a:t>
            </a:r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r>
              <a:rPr lang="cs-CZ" sz="2400" b="1" dirty="0">
                <a:solidFill>
                  <a:srgbClr val="C00000"/>
                </a:solidFill>
              </a:rPr>
              <a:t>I) Nízké riziko:</a:t>
            </a:r>
            <a:r>
              <a:rPr lang="cs-CZ" sz="2400" b="1" dirty="0"/>
              <a:t> </a:t>
            </a:r>
            <a:r>
              <a:rPr lang="cs-CZ" sz="2000" b="1" dirty="0"/>
              <a:t>malý objem konzumované péče, </a:t>
            </a:r>
            <a:r>
              <a:rPr lang="en-US" sz="2000" b="1" dirty="0"/>
              <a:t>bez </a:t>
            </a:r>
            <a:r>
              <a:rPr lang="en-US" sz="2000" b="1" dirty="0" err="1"/>
              <a:t>hospitalizace</a:t>
            </a:r>
            <a:r>
              <a:rPr lang="cs-CZ" sz="2000" b="1" dirty="0"/>
              <a:t>, </a:t>
            </a:r>
            <a:r>
              <a:rPr lang="en-US" sz="2000" b="1" dirty="0"/>
              <a:t>bez PnP </a:t>
            </a:r>
            <a:r>
              <a:rPr lang="en-US" sz="2000" b="1" dirty="0" err="1"/>
              <a:t>nebo</a:t>
            </a:r>
            <a:r>
              <a:rPr lang="en-US" sz="2000" b="1" dirty="0"/>
              <a:t> PnP</a:t>
            </a:r>
            <a:r>
              <a:rPr lang="cs-CZ" sz="2000" b="1" dirty="0"/>
              <a:t>, kde stupeň závislosti </a:t>
            </a:r>
            <a:r>
              <a:rPr lang="en-US" sz="2000" b="1" dirty="0"/>
              <a:t>&lt; </a:t>
            </a:r>
            <a:r>
              <a:rPr lang="cs-CZ" sz="2000" b="1" dirty="0"/>
              <a:t>III)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EDC759D-C52F-5B33-0AD6-043606238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35" y="187946"/>
            <a:ext cx="11595358" cy="523137"/>
          </a:xfrm>
        </p:spPr>
        <p:txBody>
          <a:bodyPr/>
          <a:lstStyle/>
          <a:p>
            <a:pPr algn="ctr"/>
            <a:r>
              <a:rPr lang="cs-CZ" sz="4800" dirty="0">
                <a:solidFill>
                  <a:srgbClr val="383C63"/>
                </a:solidFill>
              </a:rPr>
              <a:t>Koncepce přístupu 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5C951F7-63CF-D82D-5A06-B1486A8345DB}"/>
              </a:ext>
            </a:extLst>
          </p:cNvPr>
          <p:cNvCxnSpPr>
            <a:cxnSpLocks/>
          </p:cNvCxnSpPr>
          <p:nvPr/>
        </p:nvCxnSpPr>
        <p:spPr>
          <a:xfrm flipV="1">
            <a:off x="5527040" y="2367280"/>
            <a:ext cx="1290320" cy="179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1843E74-0F79-7160-1BCF-5C0121A6E02F}"/>
              </a:ext>
            </a:extLst>
          </p:cNvPr>
          <p:cNvCxnSpPr>
            <a:cxnSpLocks/>
          </p:cNvCxnSpPr>
          <p:nvPr/>
        </p:nvCxnSpPr>
        <p:spPr>
          <a:xfrm>
            <a:off x="5527040" y="4348480"/>
            <a:ext cx="1290320" cy="1717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6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5C662-1CEB-F388-05C1-667B1A66A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E3E7D-7A98-4F67-FE55-1EDB023D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35" y="187946"/>
            <a:ext cx="11595358" cy="523137"/>
          </a:xfrm>
        </p:spPr>
        <p:txBody>
          <a:bodyPr/>
          <a:lstStyle/>
          <a:p>
            <a:pPr algn="ctr"/>
            <a:r>
              <a:rPr lang="cs-CZ" sz="4800" dirty="0">
                <a:solidFill>
                  <a:srgbClr val="383C63"/>
                </a:solidFill>
              </a:rPr>
              <a:t>Koncepce přístupu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0BF3499-890F-6131-FD96-3359A347E904}"/>
              </a:ext>
            </a:extLst>
          </p:cNvPr>
          <p:cNvSpPr txBox="1"/>
          <p:nvPr/>
        </p:nvSpPr>
        <p:spPr>
          <a:xfrm>
            <a:off x="167640" y="2982799"/>
            <a:ext cx="2702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Vyšší věk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b="1" dirty="0"/>
              <a:t>60 – 74 let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b="1" dirty="0"/>
              <a:t>75+ let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5298753-908A-9209-8006-91041636DE10}"/>
              </a:ext>
            </a:extLst>
          </p:cNvPr>
          <p:cNvSpPr txBox="1"/>
          <p:nvPr/>
        </p:nvSpPr>
        <p:spPr>
          <a:xfrm>
            <a:off x="1178560" y="4716170"/>
            <a:ext cx="2702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err="1"/>
              <a:t>Polymorbidita</a:t>
            </a:r>
            <a:r>
              <a:rPr lang="cs-CZ" sz="3000" b="1" dirty="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6CAAB10-ECE9-27EC-A6CD-E26537C02DA6}"/>
              </a:ext>
            </a:extLst>
          </p:cNvPr>
          <p:cNvSpPr txBox="1"/>
          <p:nvPr/>
        </p:nvSpPr>
        <p:spPr>
          <a:xfrm>
            <a:off x="1605280" y="5872966"/>
            <a:ext cx="2702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err="1"/>
              <a:t>Polypragmázie</a:t>
            </a:r>
            <a:endParaRPr lang="cs-CZ" sz="3000" b="1" dirty="0"/>
          </a:p>
        </p:txBody>
      </p:sp>
      <p:sp>
        <p:nvSpPr>
          <p:cNvPr id="7" name="Šipka: ohnutá 6">
            <a:extLst>
              <a:ext uri="{FF2B5EF4-FFF2-40B4-BE49-F238E27FC236}">
                <a16:creationId xmlns:a16="http://schemas.microsoft.com/office/drawing/2014/main" id="{EA85827A-FE33-1751-65C8-B4F507757746}"/>
              </a:ext>
            </a:extLst>
          </p:cNvPr>
          <p:cNvSpPr/>
          <p:nvPr/>
        </p:nvSpPr>
        <p:spPr>
          <a:xfrm flipV="1">
            <a:off x="416560" y="4498120"/>
            <a:ext cx="680720" cy="650240"/>
          </a:xfrm>
          <a:prstGeom prst="bentArrow">
            <a:avLst/>
          </a:prstGeom>
          <a:solidFill>
            <a:srgbClr val="383C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Šipka: ohnutá 14">
            <a:extLst>
              <a:ext uri="{FF2B5EF4-FFF2-40B4-BE49-F238E27FC236}">
                <a16:creationId xmlns:a16="http://schemas.microsoft.com/office/drawing/2014/main" id="{33D8D5E1-56B6-B73F-056A-133880354D19}"/>
              </a:ext>
            </a:extLst>
          </p:cNvPr>
          <p:cNvSpPr/>
          <p:nvPr/>
        </p:nvSpPr>
        <p:spPr>
          <a:xfrm flipV="1">
            <a:off x="848360" y="5589069"/>
            <a:ext cx="680720" cy="650240"/>
          </a:xfrm>
          <a:prstGeom prst="bentArrow">
            <a:avLst/>
          </a:prstGeom>
          <a:solidFill>
            <a:srgbClr val="383C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B313D6B-E6F9-731E-94B6-782229C2D4F7}"/>
              </a:ext>
            </a:extLst>
          </p:cNvPr>
          <p:cNvSpPr txBox="1"/>
          <p:nvPr/>
        </p:nvSpPr>
        <p:spPr>
          <a:xfrm>
            <a:off x="601980" y="4218817"/>
            <a:ext cx="1173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383C63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8C6814C-B9D6-69D1-3384-9FC127314C89}"/>
              </a:ext>
            </a:extLst>
          </p:cNvPr>
          <p:cNvSpPr txBox="1"/>
          <p:nvPr/>
        </p:nvSpPr>
        <p:spPr>
          <a:xfrm>
            <a:off x="1097280" y="5360079"/>
            <a:ext cx="191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383C63"/>
                </a:solidFill>
                <a:latin typeface="Arial Black" panose="020B0A04020102020204" pitchFamily="34" charset="0"/>
              </a:rPr>
              <a:t>a/nebo</a:t>
            </a:r>
          </a:p>
        </p:txBody>
      </p:sp>
      <p:sp>
        <p:nvSpPr>
          <p:cNvPr id="18" name="Pravá složená závorka 17">
            <a:extLst>
              <a:ext uri="{FF2B5EF4-FFF2-40B4-BE49-F238E27FC236}">
                <a16:creationId xmlns:a16="http://schemas.microsoft.com/office/drawing/2014/main" id="{75D2FC36-9D46-49B4-B4B2-0EE21EF150E0}"/>
              </a:ext>
            </a:extLst>
          </p:cNvPr>
          <p:cNvSpPr/>
          <p:nvPr/>
        </p:nvSpPr>
        <p:spPr>
          <a:xfrm>
            <a:off x="4271208" y="4751094"/>
            <a:ext cx="472440" cy="1741189"/>
          </a:xfrm>
          <a:prstGeom prst="rightBrace">
            <a:avLst/>
          </a:prstGeom>
          <a:solidFill>
            <a:srgbClr val="383C6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4B26430-AA87-3AD2-1594-E8243BBE8B20}"/>
              </a:ext>
            </a:extLst>
          </p:cNvPr>
          <p:cNvSpPr txBox="1"/>
          <p:nvPr/>
        </p:nvSpPr>
        <p:spPr>
          <a:xfrm>
            <a:off x="4966926" y="5029046"/>
            <a:ext cx="157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latin typeface="Symbol" panose="05050102010706020507" pitchFamily="18" charset="2"/>
              </a:rPr>
              <a:t>S</a:t>
            </a:r>
            <a:r>
              <a:rPr lang="cs-CZ" sz="3000" b="1" dirty="0"/>
              <a:t> pacientů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584B03AB-5081-C26E-B0F5-6C0C9D38D5DE}"/>
              </a:ext>
            </a:extLst>
          </p:cNvPr>
          <p:cNvCxnSpPr>
            <a:cxnSpLocks/>
          </p:cNvCxnSpPr>
          <p:nvPr/>
        </p:nvCxnSpPr>
        <p:spPr>
          <a:xfrm>
            <a:off x="1188720" y="2295443"/>
            <a:ext cx="4389120" cy="2708626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9E341F3-EBAC-F8F3-9111-EAC8306E7C90}"/>
              </a:ext>
            </a:extLst>
          </p:cNvPr>
          <p:cNvSpPr txBox="1"/>
          <p:nvPr/>
        </p:nvSpPr>
        <p:spPr>
          <a:xfrm>
            <a:off x="182555" y="1209644"/>
            <a:ext cx="4632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solidFill>
                  <a:srgbClr val="C00000"/>
                </a:solidFill>
              </a:rPr>
              <a:t>I. IDENTIFIKACE POČTU POTENCIÁLNÍCH PACIENTŮ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D4B4998-E2B5-8D13-CA7A-2B99F6AD2F83}"/>
              </a:ext>
            </a:extLst>
          </p:cNvPr>
          <p:cNvSpPr txBox="1"/>
          <p:nvPr/>
        </p:nvSpPr>
        <p:spPr>
          <a:xfrm rot="19120956">
            <a:off x="5721817" y="3265382"/>
            <a:ext cx="4109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solidFill>
                  <a:srgbClr val="C00000"/>
                </a:solidFill>
              </a:rPr>
              <a:t>II. RIZIKO ZHORŠENÍ FUNKČNÍHO STAVU</a:t>
            </a: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D79818A3-1464-4613-3B91-7C84FD4EF955}"/>
              </a:ext>
            </a:extLst>
          </p:cNvPr>
          <p:cNvCxnSpPr>
            <a:cxnSpLocks/>
          </p:cNvCxnSpPr>
          <p:nvPr/>
        </p:nvCxnSpPr>
        <p:spPr>
          <a:xfrm rot="351990" flipV="1">
            <a:off x="6702385" y="2551096"/>
            <a:ext cx="2941320" cy="319024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77A79469-73ED-838F-ADE1-EEB6F8AA5213}"/>
              </a:ext>
            </a:extLst>
          </p:cNvPr>
          <p:cNvSpPr txBox="1"/>
          <p:nvPr/>
        </p:nvSpPr>
        <p:spPr>
          <a:xfrm>
            <a:off x="6880038" y="5466070"/>
            <a:ext cx="1380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Nízké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69559CF4-F857-C02A-E488-314845E87490}"/>
              </a:ext>
            </a:extLst>
          </p:cNvPr>
          <p:cNvSpPr txBox="1"/>
          <p:nvPr/>
        </p:nvSpPr>
        <p:spPr>
          <a:xfrm>
            <a:off x="8418168" y="4115214"/>
            <a:ext cx="1380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Střední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B5B79B59-E64D-B584-3398-3D878F4B6D63}"/>
              </a:ext>
            </a:extLst>
          </p:cNvPr>
          <p:cNvSpPr txBox="1"/>
          <p:nvPr/>
        </p:nvSpPr>
        <p:spPr>
          <a:xfrm>
            <a:off x="9840492" y="2581728"/>
            <a:ext cx="1380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Vysoké</a:t>
            </a:r>
          </a:p>
        </p:txBody>
      </p:sp>
    </p:spTree>
    <p:extLst>
      <p:ext uri="{BB962C8B-B14F-4D97-AF65-F5344CB8AC3E}">
        <p14:creationId xmlns:p14="http://schemas.microsoft.com/office/powerpoint/2010/main" val="442086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FFB8B-1275-8F34-5978-D0310A4B0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FDA0D-519F-CF61-0218-749F830D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062" y="1117016"/>
            <a:ext cx="4524888" cy="523137"/>
          </a:xfrm>
        </p:spPr>
        <p:txBody>
          <a:bodyPr/>
          <a:lstStyle/>
          <a:p>
            <a:pPr algn="ctr"/>
            <a:r>
              <a:rPr lang="cs-CZ" sz="3000" dirty="0"/>
              <a:t>Věk 60 – 74 let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CA60DF7A-8125-9EC8-1403-794270F4161F}"/>
              </a:ext>
            </a:extLst>
          </p:cNvPr>
          <p:cNvSpPr txBox="1">
            <a:spLocks/>
          </p:cNvSpPr>
          <p:nvPr/>
        </p:nvSpPr>
        <p:spPr>
          <a:xfrm>
            <a:off x="6096000" y="1152620"/>
            <a:ext cx="4524888" cy="523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10C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C10C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</a:t>
            </a: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C10C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5+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C10C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CBAD683A-8D8E-DC7F-0C8F-8DEB317D8AB0}"/>
              </a:ext>
            </a:extLst>
          </p:cNvPr>
          <p:cNvGraphicFramePr>
            <a:graphicFrameLocks noGrp="1"/>
          </p:cNvGraphicFramePr>
          <p:nvPr/>
        </p:nvGraphicFramePr>
        <p:xfrm>
          <a:off x="6569455" y="1780629"/>
          <a:ext cx="3647438" cy="1424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8674">
                  <a:extLst>
                    <a:ext uri="{9D8B030D-6E8A-4147-A177-3AD203B41FA5}">
                      <a16:colId xmlns:a16="http://schemas.microsoft.com/office/drawing/2014/main" val="3914875931"/>
                    </a:ext>
                  </a:extLst>
                </a:gridCol>
                <a:gridCol w="2378764">
                  <a:extLst>
                    <a:ext uri="{9D8B030D-6E8A-4147-A177-3AD203B41FA5}">
                      <a16:colId xmlns:a16="http://schemas.microsoft.com/office/drawing/2014/main" val="4191422779"/>
                    </a:ext>
                  </a:extLst>
                </a:gridCol>
              </a:tblGrid>
              <a:tr h="356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u="none" strike="noStrike" dirty="0">
                          <a:effectLst/>
                        </a:rPr>
                        <a:t>riziko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u="none" strike="noStrike" dirty="0">
                          <a:effectLst/>
                        </a:rPr>
                        <a:t>počet pacientů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037330"/>
                  </a:ext>
                </a:extLst>
              </a:tr>
              <a:tr h="356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nízké</a:t>
                      </a:r>
                      <a:endParaRPr lang="cs-CZ" sz="2200" b="0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398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682783"/>
                  </a:ext>
                </a:extLst>
              </a:tr>
              <a:tr h="356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effectLst/>
                        </a:rPr>
                        <a:t>střední</a:t>
                      </a:r>
                      <a:endParaRPr lang="cs-CZ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7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187 929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40736"/>
                  </a:ext>
                </a:extLst>
              </a:tr>
              <a:tr h="356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effectLst/>
                        </a:rPr>
                        <a:t>vysoké</a:t>
                      </a:r>
                      <a:endParaRPr lang="cs-CZ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3C4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71 243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72791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6E08C148-A2CF-1B93-DFF1-BDD73A3663C3}"/>
              </a:ext>
            </a:extLst>
          </p:cNvPr>
          <p:cNvSpPr txBox="1">
            <a:spLocks/>
          </p:cNvSpPr>
          <p:nvPr/>
        </p:nvSpPr>
        <p:spPr>
          <a:xfrm>
            <a:off x="272591" y="160257"/>
            <a:ext cx="11595358" cy="523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383C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Unikátní počet geriatrických pacientů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83C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383C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roce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83C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383C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397EA65-533A-CCFA-E537-69C4C2446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23" y="3374645"/>
            <a:ext cx="4149794" cy="307865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1376252-9C18-4AC6-D09D-B92233F29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464" y="3374645"/>
            <a:ext cx="4121420" cy="3078651"/>
          </a:xfrm>
          <a:prstGeom prst="rect">
            <a:avLst/>
          </a:prstGeo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FD5B999-F44A-664B-DBA3-39B09143FC16}"/>
              </a:ext>
            </a:extLst>
          </p:cNvPr>
          <p:cNvGraphicFramePr>
            <a:graphicFrameLocks noGrp="1"/>
          </p:cNvGraphicFramePr>
          <p:nvPr/>
        </p:nvGraphicFramePr>
        <p:xfrm>
          <a:off x="526213" y="1780629"/>
          <a:ext cx="3647438" cy="1424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8674">
                  <a:extLst>
                    <a:ext uri="{9D8B030D-6E8A-4147-A177-3AD203B41FA5}">
                      <a16:colId xmlns:a16="http://schemas.microsoft.com/office/drawing/2014/main" val="3914875931"/>
                    </a:ext>
                  </a:extLst>
                </a:gridCol>
                <a:gridCol w="2378764">
                  <a:extLst>
                    <a:ext uri="{9D8B030D-6E8A-4147-A177-3AD203B41FA5}">
                      <a16:colId xmlns:a16="http://schemas.microsoft.com/office/drawing/2014/main" val="4191422779"/>
                    </a:ext>
                  </a:extLst>
                </a:gridCol>
              </a:tblGrid>
              <a:tr h="356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u="none" strike="noStrike" dirty="0">
                          <a:ln>
                            <a:noFill/>
                          </a:ln>
                          <a:effectLst/>
                        </a:rPr>
                        <a:t>riziko</a:t>
                      </a:r>
                      <a:endParaRPr lang="cs-CZ" sz="2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u="none" strike="noStrike" dirty="0">
                          <a:ln>
                            <a:noFill/>
                          </a:ln>
                          <a:effectLst/>
                        </a:rPr>
                        <a:t>počet pacientů</a:t>
                      </a:r>
                      <a:endParaRPr lang="cs-CZ" sz="2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037330"/>
                  </a:ext>
                </a:extLst>
              </a:tr>
              <a:tr h="356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nízké</a:t>
                      </a:r>
                      <a:endParaRPr lang="cs-CZ" sz="2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u="none" strike="noStrike" dirty="0">
                          <a:effectLst/>
                        </a:rPr>
                        <a:t>577 464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682783"/>
                  </a:ext>
                </a:extLst>
              </a:tr>
              <a:tr h="356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effectLst/>
                        </a:rPr>
                        <a:t>střední</a:t>
                      </a:r>
                      <a:endParaRPr lang="cs-CZ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7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u="none" strike="noStrike" dirty="0">
                          <a:effectLst/>
                        </a:rPr>
                        <a:t>202 390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40736"/>
                  </a:ext>
                </a:extLst>
              </a:tr>
              <a:tr h="356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effectLst/>
                        </a:rPr>
                        <a:t>vysoké</a:t>
                      </a:r>
                      <a:endParaRPr lang="cs-CZ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3C4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u="none" strike="noStrike" dirty="0">
                          <a:effectLst/>
                        </a:rPr>
                        <a:t>20 355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72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585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C99BF-7BD9-7504-5BFE-DE743DBA1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dnadpis 2">
            <a:extLst>
              <a:ext uri="{FF2B5EF4-FFF2-40B4-BE49-F238E27FC236}">
                <a16:creationId xmlns:a16="http://schemas.microsoft.com/office/drawing/2014/main" id="{0C811224-28B1-29DE-C960-B1CE1975FF05}"/>
              </a:ext>
            </a:extLst>
          </p:cNvPr>
          <p:cNvSpPr txBox="1">
            <a:spLocks/>
          </p:cNvSpPr>
          <p:nvPr/>
        </p:nvSpPr>
        <p:spPr>
          <a:xfrm>
            <a:off x="252883" y="382625"/>
            <a:ext cx="11686233" cy="4711850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Zásadní otázka č. 1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4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Kolik pacientů vyžaduje geriatrickou péči a kolik pacientů by profitovalo z preventivní péče bránící ztrátě funkčnosti</a:t>
            </a:r>
            <a:r>
              <a:rPr lang="cs-CZ" sz="44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4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180072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14B9884E-3E03-B42A-57CE-FC13EC973947}"/>
              </a:ext>
            </a:extLst>
          </p:cNvPr>
          <p:cNvSpPr/>
          <p:nvPr/>
        </p:nvSpPr>
        <p:spPr>
          <a:xfrm>
            <a:off x="5275280" y="3572267"/>
            <a:ext cx="1447800" cy="6762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1D371C21-A842-8AD4-8876-D8886018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92" y="4394777"/>
            <a:ext cx="4524888" cy="523137"/>
          </a:xfrm>
        </p:spPr>
        <p:txBody>
          <a:bodyPr/>
          <a:lstStyle/>
          <a:p>
            <a:pPr algn="ctr"/>
            <a:r>
              <a:rPr lang="cs-CZ" sz="3000" dirty="0"/>
              <a:t>Věk 60+ let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FC8072C-7FF8-3503-5DCD-48EFC238198B}"/>
              </a:ext>
            </a:extLst>
          </p:cNvPr>
          <p:cNvGraphicFramePr>
            <a:graphicFrameLocks noGrp="1"/>
          </p:cNvGraphicFramePr>
          <p:nvPr/>
        </p:nvGraphicFramePr>
        <p:xfrm>
          <a:off x="1161443" y="4942847"/>
          <a:ext cx="3647438" cy="1424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8674">
                  <a:extLst>
                    <a:ext uri="{9D8B030D-6E8A-4147-A177-3AD203B41FA5}">
                      <a16:colId xmlns:a16="http://schemas.microsoft.com/office/drawing/2014/main" val="3914875931"/>
                    </a:ext>
                  </a:extLst>
                </a:gridCol>
                <a:gridCol w="2378764">
                  <a:extLst>
                    <a:ext uri="{9D8B030D-6E8A-4147-A177-3AD203B41FA5}">
                      <a16:colId xmlns:a16="http://schemas.microsoft.com/office/drawing/2014/main" val="4191422779"/>
                    </a:ext>
                  </a:extLst>
                </a:gridCol>
              </a:tblGrid>
              <a:tr h="356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u="none" strike="noStrike" dirty="0">
                          <a:effectLst/>
                          <a:latin typeface="+mn-lt"/>
                        </a:rPr>
                        <a:t>riziko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u="none" strike="noStrike" dirty="0">
                          <a:effectLst/>
                          <a:latin typeface="+mn-lt"/>
                        </a:rPr>
                        <a:t>počet pacientů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037330"/>
                  </a:ext>
                </a:extLst>
              </a:tr>
              <a:tr h="356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nízké</a:t>
                      </a:r>
                      <a:endParaRPr lang="cs-CZ" sz="2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976 318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682783"/>
                  </a:ext>
                </a:extLst>
              </a:tr>
              <a:tr h="356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effectLst/>
                          <a:latin typeface="+mn-lt"/>
                        </a:rPr>
                        <a:t>střední</a:t>
                      </a:r>
                      <a:endParaRPr lang="cs-CZ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FF7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390 319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40736"/>
                  </a:ext>
                </a:extLst>
              </a:tr>
              <a:tr h="356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effectLst/>
                          <a:latin typeface="+mn-lt"/>
                        </a:rPr>
                        <a:t>vysoké</a:t>
                      </a:r>
                      <a:endParaRPr lang="cs-CZ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3C4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91 598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72791"/>
                  </a:ext>
                </a:extLst>
              </a:tr>
            </a:tbl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B48EC3E3-D35C-33F8-AFA3-13E883C79958}"/>
              </a:ext>
            </a:extLst>
          </p:cNvPr>
          <p:cNvSpPr txBox="1">
            <a:spLocks/>
          </p:cNvSpPr>
          <p:nvPr/>
        </p:nvSpPr>
        <p:spPr>
          <a:xfrm>
            <a:off x="6723080" y="4289905"/>
            <a:ext cx="4524888" cy="523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10C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C10C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</a:t>
            </a: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C10C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5+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C10C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318E038-4EEF-F67D-5689-797EDB1A1A11}"/>
              </a:ext>
            </a:extLst>
          </p:cNvPr>
          <p:cNvGraphicFramePr>
            <a:graphicFrameLocks noGrp="1"/>
          </p:cNvGraphicFramePr>
          <p:nvPr/>
        </p:nvGraphicFramePr>
        <p:xfrm>
          <a:off x="7196535" y="4917914"/>
          <a:ext cx="3647438" cy="1424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8674">
                  <a:extLst>
                    <a:ext uri="{9D8B030D-6E8A-4147-A177-3AD203B41FA5}">
                      <a16:colId xmlns:a16="http://schemas.microsoft.com/office/drawing/2014/main" val="3914875931"/>
                    </a:ext>
                  </a:extLst>
                </a:gridCol>
                <a:gridCol w="2378764">
                  <a:extLst>
                    <a:ext uri="{9D8B030D-6E8A-4147-A177-3AD203B41FA5}">
                      <a16:colId xmlns:a16="http://schemas.microsoft.com/office/drawing/2014/main" val="4191422779"/>
                    </a:ext>
                  </a:extLst>
                </a:gridCol>
              </a:tblGrid>
              <a:tr h="356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u="none" strike="noStrike" dirty="0">
                          <a:effectLst/>
                        </a:rPr>
                        <a:t>riziko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u="none" strike="noStrike" dirty="0">
                          <a:effectLst/>
                        </a:rPr>
                        <a:t>počet pacientů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037330"/>
                  </a:ext>
                </a:extLst>
              </a:tr>
              <a:tr h="356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nízké</a:t>
                      </a:r>
                      <a:endParaRPr lang="cs-CZ" sz="2200" b="0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398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682783"/>
                  </a:ext>
                </a:extLst>
              </a:tr>
              <a:tr h="356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effectLst/>
                        </a:rPr>
                        <a:t>střední</a:t>
                      </a:r>
                      <a:endParaRPr lang="cs-CZ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7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187 929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40736"/>
                  </a:ext>
                </a:extLst>
              </a:tr>
              <a:tr h="356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effectLst/>
                        </a:rPr>
                        <a:t>vysoké</a:t>
                      </a:r>
                      <a:endParaRPr lang="cs-CZ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3C4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71 243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72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396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CE32C-6264-2781-2C84-D19073789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8933E-9278-3B7C-01B7-3D5CCFC4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>
                <a:solidFill>
                  <a:srgbClr val="383C63"/>
                </a:solidFill>
              </a:rPr>
              <a:t>Pacienti s potřebami geriatrické péče: výsledný populační odhad počtů 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39AF306-815C-C05D-13F1-8A5C0B59B5B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2590" y="576305"/>
            <a:ext cx="10515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NRHZS</a:t>
            </a:r>
            <a:endParaRPr kumimoji="0" lang="cs-CZ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D65A1D0-4090-BA5B-7B2E-692D3259D8B1}"/>
              </a:ext>
            </a:extLst>
          </p:cNvPr>
          <p:cNvGraphicFramePr>
            <a:graphicFrameLocks noGrp="1"/>
          </p:cNvGraphicFramePr>
          <p:nvPr/>
        </p:nvGraphicFramePr>
        <p:xfrm>
          <a:off x="490921" y="1029104"/>
          <a:ext cx="10652697" cy="888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587">
                  <a:extLst>
                    <a:ext uri="{9D8B030D-6E8A-4147-A177-3AD203B41FA5}">
                      <a16:colId xmlns:a16="http://schemas.microsoft.com/office/drawing/2014/main" val="3220656932"/>
                    </a:ext>
                  </a:extLst>
                </a:gridCol>
                <a:gridCol w="1331587">
                  <a:extLst>
                    <a:ext uri="{9D8B030D-6E8A-4147-A177-3AD203B41FA5}">
                      <a16:colId xmlns:a16="http://schemas.microsoft.com/office/drawing/2014/main" val="3686359172"/>
                    </a:ext>
                  </a:extLst>
                </a:gridCol>
                <a:gridCol w="1468147">
                  <a:extLst>
                    <a:ext uri="{9D8B030D-6E8A-4147-A177-3AD203B41FA5}">
                      <a16:colId xmlns:a16="http://schemas.microsoft.com/office/drawing/2014/main" val="2800918175"/>
                    </a:ext>
                  </a:extLst>
                </a:gridCol>
                <a:gridCol w="1457011">
                  <a:extLst>
                    <a:ext uri="{9D8B030D-6E8A-4147-A177-3AD203B41FA5}">
                      <a16:colId xmlns:a16="http://schemas.microsoft.com/office/drawing/2014/main" val="4068408936"/>
                    </a:ext>
                  </a:extLst>
                </a:gridCol>
                <a:gridCol w="834013">
                  <a:extLst>
                    <a:ext uri="{9D8B030D-6E8A-4147-A177-3AD203B41FA5}">
                      <a16:colId xmlns:a16="http://schemas.microsoft.com/office/drawing/2014/main" val="2793440044"/>
                    </a:ext>
                  </a:extLst>
                </a:gridCol>
                <a:gridCol w="1356527">
                  <a:extLst>
                    <a:ext uri="{9D8B030D-6E8A-4147-A177-3AD203B41FA5}">
                      <a16:colId xmlns:a16="http://schemas.microsoft.com/office/drawing/2014/main" val="287229888"/>
                    </a:ext>
                  </a:extLst>
                </a:gridCol>
                <a:gridCol w="1457011">
                  <a:extLst>
                    <a:ext uri="{9D8B030D-6E8A-4147-A177-3AD203B41FA5}">
                      <a16:colId xmlns:a16="http://schemas.microsoft.com/office/drawing/2014/main" val="2174032868"/>
                    </a:ext>
                  </a:extLst>
                </a:gridCol>
                <a:gridCol w="1416814">
                  <a:extLst>
                    <a:ext uri="{9D8B030D-6E8A-4147-A177-3AD203B41FA5}">
                      <a16:colId xmlns:a16="http://schemas.microsoft.com/office/drawing/2014/main" val="264903365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Rok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Počet geriatrických pacientů v ČR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4453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60-74 let</a:t>
                      </a:r>
                    </a:p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Nízké riziko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60-74 let</a:t>
                      </a:r>
                    </a:p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Střední riziko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60-74 let</a:t>
                      </a:r>
                    </a:p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Vysoké riziko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75+ let</a:t>
                      </a:r>
                    </a:p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Nízké riziko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75+ let</a:t>
                      </a:r>
                    </a:p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Střední riziko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75+ let</a:t>
                      </a:r>
                    </a:p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Vysoké riziko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206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dirty="0"/>
                        <a:t>2014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dirty="0"/>
                        <a:t>2015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dirty="0"/>
                        <a:t>2016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dirty="0"/>
                        <a:t>2017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dirty="0"/>
                        <a:t>2018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dirty="0"/>
                        <a:t>2019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dirty="0"/>
                        <a:t>2020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dirty="0"/>
                        <a:t>2021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dirty="0"/>
                        <a:t>2022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dirty="0"/>
                        <a:t>2023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035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021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032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054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92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60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02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39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01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66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803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095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976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73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245946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EC41D181-3C5D-1762-E0AB-5486C86597FA}"/>
              </a:ext>
            </a:extLst>
          </p:cNvPr>
          <p:cNvSpPr txBox="1"/>
          <p:nvPr/>
        </p:nvSpPr>
        <p:spPr>
          <a:xfrm>
            <a:off x="2452743" y="6342741"/>
            <a:ext cx="121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+ 7%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C02E957-D072-EFB0-FED3-4E4A08410105}"/>
              </a:ext>
            </a:extLst>
          </p:cNvPr>
          <p:cNvSpPr txBox="1"/>
          <p:nvPr/>
        </p:nvSpPr>
        <p:spPr>
          <a:xfrm>
            <a:off x="4580139" y="6313969"/>
            <a:ext cx="121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+ 31%</a:t>
            </a: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EB106BCF-EEB2-8094-C087-2EF8E25B3266}"/>
              </a:ext>
            </a:extLst>
          </p:cNvPr>
          <p:cNvSpPr/>
          <p:nvPr/>
        </p:nvSpPr>
        <p:spPr>
          <a:xfrm rot="5400000">
            <a:off x="2968457" y="5754570"/>
            <a:ext cx="246113" cy="105425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1EB8B6B-8CE1-A4BD-A550-EFFF3F56DCD2}"/>
              </a:ext>
            </a:extLst>
          </p:cNvPr>
          <p:cNvSpPr txBox="1"/>
          <p:nvPr/>
        </p:nvSpPr>
        <p:spPr>
          <a:xfrm>
            <a:off x="7611861" y="6371513"/>
            <a:ext cx="121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+ 49%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6CDD98E-0432-4B41-3D2B-CAE6922EAB87}"/>
              </a:ext>
            </a:extLst>
          </p:cNvPr>
          <p:cNvSpPr txBox="1"/>
          <p:nvPr/>
        </p:nvSpPr>
        <p:spPr>
          <a:xfrm>
            <a:off x="9739257" y="6342741"/>
            <a:ext cx="121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+ 49%</a:t>
            </a:r>
          </a:p>
        </p:txBody>
      </p:sp>
      <p:sp>
        <p:nvSpPr>
          <p:cNvPr id="10" name="Pravá složená závorka 9">
            <a:extLst>
              <a:ext uri="{FF2B5EF4-FFF2-40B4-BE49-F238E27FC236}">
                <a16:creationId xmlns:a16="http://schemas.microsoft.com/office/drawing/2014/main" id="{69BFB0BC-3260-7FEE-669F-CF49AC0A94B9}"/>
              </a:ext>
            </a:extLst>
          </p:cNvPr>
          <p:cNvSpPr/>
          <p:nvPr/>
        </p:nvSpPr>
        <p:spPr>
          <a:xfrm rot="5400000">
            <a:off x="8127575" y="5783342"/>
            <a:ext cx="246113" cy="105425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C691783-4FD1-4E1D-0E7D-B051B6C6295B}"/>
              </a:ext>
            </a:extLst>
          </p:cNvPr>
          <p:cNvCxnSpPr/>
          <p:nvPr/>
        </p:nvCxnSpPr>
        <p:spPr>
          <a:xfrm>
            <a:off x="5881814" y="2420470"/>
            <a:ext cx="0" cy="3463962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F989E13-72B3-DB02-5BAC-28B3F5994610}"/>
              </a:ext>
            </a:extLst>
          </p:cNvPr>
          <p:cNvCxnSpPr/>
          <p:nvPr/>
        </p:nvCxnSpPr>
        <p:spPr>
          <a:xfrm>
            <a:off x="10964803" y="2519082"/>
            <a:ext cx="0" cy="3463962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798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4A33C-8C1E-907F-21F3-C1404A40C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dnadpis 2">
            <a:extLst>
              <a:ext uri="{FF2B5EF4-FFF2-40B4-BE49-F238E27FC236}">
                <a16:creationId xmlns:a16="http://schemas.microsoft.com/office/drawing/2014/main" id="{E5873A45-C495-155A-33DF-F144472E8503}"/>
              </a:ext>
            </a:extLst>
          </p:cNvPr>
          <p:cNvSpPr txBox="1">
            <a:spLocks/>
          </p:cNvSpPr>
          <p:nvPr/>
        </p:nvSpPr>
        <p:spPr>
          <a:xfrm>
            <a:off x="252883" y="382625"/>
            <a:ext cx="11686233" cy="4711850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Zásadní otázka č. 2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4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Zajištění kapacit poskytovatelů a sociálně-zdravotní podpory pro narůstající počet geriatrických pacientů </a:t>
            </a:r>
            <a:endParaRPr lang="cs-CZ" sz="4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4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4400" b="1" dirty="0">
                <a:solidFill>
                  <a:srgbClr val="C00000"/>
                </a:solidFill>
                <a:latin typeface="Calibri" panose="020F0502020204030204"/>
              </a:rPr>
              <a:t>….. včetně synergicky podporovaného Národního plánu rozvoje paliativní péče 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180072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7A425FED-A827-0152-3296-95BE9A644F9F}"/>
              </a:ext>
            </a:extLst>
          </p:cNvPr>
          <p:cNvSpPr/>
          <p:nvPr/>
        </p:nvSpPr>
        <p:spPr>
          <a:xfrm>
            <a:off x="5372099" y="5616220"/>
            <a:ext cx="1447800" cy="6762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945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CA082-EA8C-0537-083B-8C9C0BC97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6D00F67-295B-76BD-FAAD-20BE8B53468E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1864" y="1199507"/>
          <a:ext cx="10935288" cy="5673982"/>
        </p:xfrm>
        <a:graphic>
          <a:graphicData uri="http://schemas.openxmlformats.org/drawingml/2006/table">
            <a:tbl>
              <a:tblPr/>
              <a:tblGrid>
                <a:gridCol w="765888">
                  <a:extLst>
                    <a:ext uri="{9D8B030D-6E8A-4147-A177-3AD203B41FA5}">
                      <a16:colId xmlns:a16="http://schemas.microsoft.com/office/drawing/2014/main" val="3415982814"/>
                    </a:ext>
                  </a:extLst>
                </a:gridCol>
                <a:gridCol w="765888">
                  <a:extLst>
                    <a:ext uri="{9D8B030D-6E8A-4147-A177-3AD203B41FA5}">
                      <a16:colId xmlns:a16="http://schemas.microsoft.com/office/drawing/2014/main" val="752658593"/>
                    </a:ext>
                  </a:extLst>
                </a:gridCol>
                <a:gridCol w="765888">
                  <a:extLst>
                    <a:ext uri="{9D8B030D-6E8A-4147-A177-3AD203B41FA5}">
                      <a16:colId xmlns:a16="http://schemas.microsoft.com/office/drawing/2014/main" val="1258618330"/>
                    </a:ext>
                  </a:extLst>
                </a:gridCol>
                <a:gridCol w="765888">
                  <a:extLst>
                    <a:ext uri="{9D8B030D-6E8A-4147-A177-3AD203B41FA5}">
                      <a16:colId xmlns:a16="http://schemas.microsoft.com/office/drawing/2014/main" val="1898543492"/>
                    </a:ext>
                  </a:extLst>
                </a:gridCol>
                <a:gridCol w="765888">
                  <a:extLst>
                    <a:ext uri="{9D8B030D-6E8A-4147-A177-3AD203B41FA5}">
                      <a16:colId xmlns:a16="http://schemas.microsoft.com/office/drawing/2014/main" val="1636281351"/>
                    </a:ext>
                  </a:extLst>
                </a:gridCol>
                <a:gridCol w="765888">
                  <a:extLst>
                    <a:ext uri="{9D8B030D-6E8A-4147-A177-3AD203B41FA5}">
                      <a16:colId xmlns:a16="http://schemas.microsoft.com/office/drawing/2014/main" val="1627685145"/>
                    </a:ext>
                  </a:extLst>
                </a:gridCol>
                <a:gridCol w="765888">
                  <a:extLst>
                    <a:ext uri="{9D8B030D-6E8A-4147-A177-3AD203B41FA5}">
                      <a16:colId xmlns:a16="http://schemas.microsoft.com/office/drawing/2014/main" val="2714266882"/>
                    </a:ext>
                  </a:extLst>
                </a:gridCol>
                <a:gridCol w="1114814">
                  <a:extLst>
                    <a:ext uri="{9D8B030D-6E8A-4147-A177-3AD203B41FA5}">
                      <a16:colId xmlns:a16="http://schemas.microsoft.com/office/drawing/2014/main" val="3001148066"/>
                    </a:ext>
                  </a:extLst>
                </a:gridCol>
                <a:gridCol w="1114815">
                  <a:extLst>
                    <a:ext uri="{9D8B030D-6E8A-4147-A177-3AD203B41FA5}">
                      <a16:colId xmlns:a16="http://schemas.microsoft.com/office/drawing/2014/main" val="715303616"/>
                    </a:ext>
                  </a:extLst>
                </a:gridCol>
                <a:gridCol w="1114814">
                  <a:extLst>
                    <a:ext uri="{9D8B030D-6E8A-4147-A177-3AD203B41FA5}">
                      <a16:colId xmlns:a16="http://schemas.microsoft.com/office/drawing/2014/main" val="1587913249"/>
                    </a:ext>
                  </a:extLst>
                </a:gridCol>
                <a:gridCol w="1114815">
                  <a:extLst>
                    <a:ext uri="{9D8B030D-6E8A-4147-A177-3AD203B41FA5}">
                      <a16:colId xmlns:a16="http://schemas.microsoft.com/office/drawing/2014/main" val="3495686528"/>
                    </a:ext>
                  </a:extLst>
                </a:gridCol>
                <a:gridCol w="1114814">
                  <a:extLst>
                    <a:ext uri="{9D8B030D-6E8A-4147-A177-3AD203B41FA5}">
                      <a16:colId xmlns:a16="http://schemas.microsoft.com/office/drawing/2014/main" val="3239009283"/>
                    </a:ext>
                  </a:extLst>
                </a:gridCol>
              </a:tblGrid>
              <a:tr h="269779"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Kombinace událostí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959969"/>
                  </a:ext>
                </a:extLst>
              </a:tr>
              <a:tr h="69168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Diagnóza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Léky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Hospitali-zace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Urgentní příjem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Domácí péče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Příspěvek na péči (st.3+)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Pobytové sociální služby</a:t>
                      </a:r>
                    </a:p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975632"/>
                  </a:ext>
                </a:extLst>
              </a:tr>
              <a:tr h="23732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031588"/>
                  </a:ext>
                </a:extLst>
              </a:tr>
              <a:tr h="23732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617025"/>
                  </a:ext>
                </a:extLst>
              </a:tr>
              <a:tr h="23732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090798"/>
                  </a:ext>
                </a:extLst>
              </a:tr>
              <a:tr h="23732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204525"/>
                  </a:ext>
                </a:extLst>
              </a:tr>
              <a:tr h="23732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129306"/>
                  </a:ext>
                </a:extLst>
              </a:tr>
              <a:tr h="23732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780308"/>
                  </a:ext>
                </a:extLst>
              </a:tr>
              <a:tr h="23732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46430"/>
                  </a:ext>
                </a:extLst>
              </a:tr>
              <a:tr h="23732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584090"/>
                  </a:ext>
                </a:extLst>
              </a:tr>
              <a:tr h="23732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015154"/>
                  </a:ext>
                </a:extLst>
              </a:tr>
              <a:tr h="23732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061253"/>
                  </a:ext>
                </a:extLst>
              </a:tr>
              <a:tr h="23732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326559"/>
                  </a:ext>
                </a:extLst>
              </a:tr>
              <a:tr h="23732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584024"/>
                  </a:ext>
                </a:extLst>
              </a:tr>
              <a:tr h="23732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354678"/>
                  </a:ext>
                </a:extLst>
              </a:tr>
              <a:tr h="23732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871734"/>
                  </a:ext>
                </a:extLst>
              </a:tr>
              <a:tr h="23732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065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615202"/>
                  </a:ext>
                </a:extLst>
              </a:tr>
              <a:tr h="23732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C7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887621"/>
                  </a:ext>
                </a:extLst>
              </a:tr>
              <a:tr h="23732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Ostatní kombinace hodnocených událostí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436676"/>
                  </a:ext>
                </a:extLst>
              </a:tr>
              <a:tr h="2373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100 %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054711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1F460073-4687-57E8-1314-FF7CB854C2E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148" y="160338"/>
            <a:ext cx="11868150" cy="522287"/>
          </a:xfrm>
        </p:spPr>
        <p:txBody>
          <a:bodyPr>
            <a:noAutofit/>
          </a:bodyPr>
          <a:lstStyle/>
          <a:p>
            <a:r>
              <a:rPr lang="cs-CZ" sz="2600" dirty="0">
                <a:solidFill>
                  <a:srgbClr val="383C63"/>
                </a:solidFill>
              </a:rPr>
              <a:t>Kombinace vybraných forem péče v roce 2023 u pacientů </a:t>
            </a:r>
            <a:r>
              <a:rPr lang="cs-CZ" sz="2600" u="sng" dirty="0">
                <a:solidFill>
                  <a:srgbClr val="383C63"/>
                </a:solidFill>
              </a:rPr>
              <a:t>ve věku 85 a více let</a:t>
            </a:r>
          </a:p>
        </p:txBody>
      </p:sp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3AD89B9A-4BF8-8A1F-2E84-C837DBF05C51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5519956" y="1973403"/>
          <a:ext cx="6672044" cy="474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" name="Tabulka 14">
            <a:extLst>
              <a:ext uri="{FF2B5EF4-FFF2-40B4-BE49-F238E27FC236}">
                <a16:creationId xmlns:a16="http://schemas.microsoft.com/office/drawing/2014/main" id="{B91503FC-0391-D078-9F3F-F6184F54B700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7381441" y="1567703"/>
          <a:ext cx="2096439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6439">
                  <a:extLst>
                    <a:ext uri="{9D8B030D-6E8A-4147-A177-3AD203B41FA5}">
                      <a16:colId xmlns:a16="http://schemas.microsoft.com/office/drawing/2014/main" val="42897925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Podíl pacientů s danou kombinací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2245048"/>
                  </a:ext>
                </a:extLst>
              </a:tr>
            </a:tbl>
          </a:graphicData>
        </a:graphic>
      </p:graphicFrame>
      <p:sp>
        <p:nvSpPr>
          <p:cNvPr id="11" name="TextBox 6">
            <a:extLst>
              <a:ext uri="{FF2B5EF4-FFF2-40B4-BE49-F238E27FC236}">
                <a16:creationId xmlns:a16="http://schemas.microsoft.com/office/drawing/2014/main" id="{C66B60D5-9156-4673-2641-A22E80F8367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7148" y="527945"/>
            <a:ext cx="11643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NRHZS 2023;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100 % = osoby ve věku </a:t>
            </a:r>
            <a:r>
              <a:rPr lang="cs-CZ" sz="14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 a více</a:t>
            </a:r>
            <a:r>
              <a:rPr lang="cs-CZ" sz="14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let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(dg + léky); vyřazen komplement: N = </a:t>
            </a:r>
            <a:r>
              <a:rPr lang="cs-CZ" sz="14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147 519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Levá složená závorka 12">
            <a:extLst>
              <a:ext uri="{FF2B5EF4-FFF2-40B4-BE49-F238E27FC236}">
                <a16:creationId xmlns:a16="http://schemas.microsoft.com/office/drawing/2014/main" id="{9069E1E9-95DD-B045-4070-0B38D9EC164A}"/>
              </a:ext>
            </a:extLst>
          </p:cNvPr>
          <p:cNvSpPr/>
          <p:nvPr/>
        </p:nvSpPr>
        <p:spPr>
          <a:xfrm rot="16200000">
            <a:off x="937505" y="1310181"/>
            <a:ext cx="89338" cy="85242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2B8D17E-3DEA-1AE7-5FFF-86C3662AE9AC}"/>
              </a:ext>
            </a:extLst>
          </p:cNvPr>
          <p:cNvSpPr txBox="1"/>
          <p:nvPr/>
        </p:nvSpPr>
        <p:spPr>
          <a:xfrm>
            <a:off x="566471" y="1445551"/>
            <a:ext cx="1447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</a:rPr>
              <a:t>z definice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75DD432-09EC-353C-633B-5002C50F029A}"/>
              </a:ext>
            </a:extLst>
          </p:cNvPr>
          <p:cNvSpPr txBox="1"/>
          <p:nvPr/>
        </p:nvSpPr>
        <p:spPr>
          <a:xfrm>
            <a:off x="8069151" y="3718159"/>
            <a:ext cx="3856147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chemeClr val="bg1"/>
                </a:solidFill>
              </a:rPr>
              <a:t>Geriatrický pacient: </a:t>
            </a:r>
          </a:p>
          <a:p>
            <a:pPr algn="r"/>
            <a:r>
              <a:rPr lang="cs-CZ" b="1" dirty="0">
                <a:solidFill>
                  <a:schemeClr val="bg1"/>
                </a:solidFill>
              </a:rPr>
              <a:t>významná potřeba podpory domácí a obecně ošetřovatelské péče, zdravotní péče v sociálních službách.  </a:t>
            </a:r>
          </a:p>
        </p:txBody>
      </p:sp>
    </p:spTree>
    <p:extLst>
      <p:ext uri="{BB962C8B-B14F-4D97-AF65-F5344CB8AC3E}">
        <p14:creationId xmlns:p14="http://schemas.microsoft.com/office/powerpoint/2010/main" val="164333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526CB-7DF7-AA6B-D1AC-FB3E55BFA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4BE70-6CF5-BC32-12BC-1DB7ED9C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83C63"/>
                </a:solidFill>
              </a:rPr>
              <a:t>Pacienti s potřebami geriatrické péče: objem čerpané péče narůstá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101E754-0AA3-1B81-E2D7-1521CDBF26F0}"/>
              </a:ext>
            </a:extLst>
          </p:cNvPr>
          <p:cNvGraphicFramePr>
            <a:graphicFrameLocks noGrp="1"/>
          </p:cNvGraphicFramePr>
          <p:nvPr/>
        </p:nvGraphicFramePr>
        <p:xfrm>
          <a:off x="340487" y="2346181"/>
          <a:ext cx="11320802" cy="254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935">
                  <a:extLst>
                    <a:ext uri="{9D8B030D-6E8A-4147-A177-3AD203B41FA5}">
                      <a16:colId xmlns:a16="http://schemas.microsoft.com/office/drawing/2014/main" val="3220656932"/>
                    </a:ext>
                  </a:extLst>
                </a:gridCol>
                <a:gridCol w="927935">
                  <a:extLst>
                    <a:ext uri="{9D8B030D-6E8A-4147-A177-3AD203B41FA5}">
                      <a16:colId xmlns:a16="http://schemas.microsoft.com/office/drawing/2014/main" val="2104945556"/>
                    </a:ext>
                  </a:extLst>
                </a:gridCol>
                <a:gridCol w="1113521">
                  <a:extLst>
                    <a:ext uri="{9D8B030D-6E8A-4147-A177-3AD203B41FA5}">
                      <a16:colId xmlns:a16="http://schemas.microsoft.com/office/drawing/2014/main" val="3686359172"/>
                    </a:ext>
                  </a:extLst>
                </a:gridCol>
                <a:gridCol w="927935">
                  <a:extLst>
                    <a:ext uri="{9D8B030D-6E8A-4147-A177-3AD203B41FA5}">
                      <a16:colId xmlns:a16="http://schemas.microsoft.com/office/drawing/2014/main" val="558833348"/>
                    </a:ext>
                  </a:extLst>
                </a:gridCol>
                <a:gridCol w="1113521">
                  <a:extLst>
                    <a:ext uri="{9D8B030D-6E8A-4147-A177-3AD203B41FA5}">
                      <a16:colId xmlns:a16="http://schemas.microsoft.com/office/drawing/2014/main" val="729965099"/>
                    </a:ext>
                  </a:extLst>
                </a:gridCol>
                <a:gridCol w="927935">
                  <a:extLst>
                    <a:ext uri="{9D8B030D-6E8A-4147-A177-3AD203B41FA5}">
                      <a16:colId xmlns:a16="http://schemas.microsoft.com/office/drawing/2014/main" val="3143887586"/>
                    </a:ext>
                  </a:extLst>
                </a:gridCol>
                <a:gridCol w="1113521">
                  <a:extLst>
                    <a:ext uri="{9D8B030D-6E8A-4147-A177-3AD203B41FA5}">
                      <a16:colId xmlns:a16="http://schemas.microsoft.com/office/drawing/2014/main" val="576407694"/>
                    </a:ext>
                  </a:extLst>
                </a:gridCol>
                <a:gridCol w="927935">
                  <a:extLst>
                    <a:ext uri="{9D8B030D-6E8A-4147-A177-3AD203B41FA5}">
                      <a16:colId xmlns:a16="http://schemas.microsoft.com/office/drawing/2014/main" val="3262213493"/>
                    </a:ext>
                  </a:extLst>
                </a:gridCol>
                <a:gridCol w="1113521">
                  <a:extLst>
                    <a:ext uri="{9D8B030D-6E8A-4147-A177-3AD203B41FA5}">
                      <a16:colId xmlns:a16="http://schemas.microsoft.com/office/drawing/2014/main" val="3428040961"/>
                    </a:ext>
                  </a:extLst>
                </a:gridCol>
                <a:gridCol w="927935">
                  <a:extLst>
                    <a:ext uri="{9D8B030D-6E8A-4147-A177-3AD203B41FA5}">
                      <a16:colId xmlns:a16="http://schemas.microsoft.com/office/drawing/2014/main" val="2712516277"/>
                    </a:ext>
                  </a:extLst>
                </a:gridCol>
                <a:gridCol w="1299108">
                  <a:extLst>
                    <a:ext uri="{9D8B030D-6E8A-4147-A177-3AD203B41FA5}">
                      <a16:colId xmlns:a16="http://schemas.microsoft.com/office/drawing/2014/main" val="3800032445"/>
                    </a:ext>
                  </a:extLst>
                </a:gridCol>
              </a:tblGrid>
              <a:tr h="177343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tx1"/>
                          </a:solidFill>
                          <a:latin typeface="+mn-lt"/>
                        </a:rPr>
                        <a:t>Rok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cs-CZ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</a:rPr>
                        <a:t>Zdravotnická záchranná služba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</a:rPr>
                        <a:t>Akutní lůžková </a:t>
                      </a:r>
                    </a:p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</a:rPr>
                        <a:t>péče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</a:rPr>
                        <a:t>Neakutní lůžková </a:t>
                      </a:r>
                    </a:p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</a:rPr>
                        <a:t>péče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</a:rPr>
                        <a:t>Pobytová sociální služba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Odb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</a:rPr>
                        <a:t>. 925/926</a:t>
                      </a:r>
                      <a:b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</a:rPr>
                        <a:t>≥ 14 dní/rok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313234"/>
                  </a:ext>
                </a:extLst>
              </a:tr>
              <a:tr h="177343">
                <a:tc>
                  <a:txBody>
                    <a:bodyPr/>
                    <a:lstStyle/>
                    <a:p>
                      <a:pPr algn="ctr"/>
                      <a:endParaRPr lang="cs-CZ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Počet pacientů</a:t>
                      </a:r>
                      <a:b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(% z N)</a:t>
                      </a:r>
                      <a:endParaRPr lang="cs-CZ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Počet výjezdů ZZS </a:t>
                      </a:r>
                      <a:endParaRPr lang="cs-CZ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Počet pacientů</a:t>
                      </a:r>
                      <a:b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(% z N)</a:t>
                      </a:r>
                      <a:endParaRPr lang="cs-CZ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latin typeface="+mn-lt"/>
                        </a:rPr>
                        <a:t>Počet dnů 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Počet pacientů</a:t>
                      </a:r>
                      <a:b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(% z N)</a:t>
                      </a:r>
                      <a:endParaRPr lang="cs-CZ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latin typeface="+mn-lt"/>
                        </a:rPr>
                        <a:t>Počet dnů 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Počet pacientů</a:t>
                      </a:r>
                      <a:b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(% z N)</a:t>
                      </a:r>
                      <a:endParaRPr lang="cs-CZ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latin typeface="+mn-lt"/>
                        </a:rPr>
                        <a:t>Počet dnů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Počet pacientů</a:t>
                      </a:r>
                      <a:b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(% z N)</a:t>
                      </a:r>
                      <a:endParaRPr lang="cs-CZ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2065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latin typeface="+mn-lt"/>
                        </a:rPr>
                        <a:t>2014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28 349 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(59,2 %)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52 858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36 002 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(75,1 %)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701 814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16 650 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(34,7 %)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701 814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28 888 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(60,3 %)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7 318 066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20 340 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(42,4 %)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431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latin typeface="+mn-lt"/>
                        </a:rPr>
                        <a:t>2023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71 243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43 506 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(61,1 %)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85 413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47 484 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(66,7 %)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828 876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20 601 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(28,9 %)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828 876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43 078 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(60,5 %)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11 404 358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31 311 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(43,9 %)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466796"/>
                  </a:ext>
                </a:extLst>
              </a:tr>
              <a:tr h="118229">
                <a:tc>
                  <a:txBody>
                    <a:bodyPr/>
                    <a:lstStyle/>
                    <a:p>
                      <a:pPr algn="l"/>
                      <a:r>
                        <a:rPr lang="cs-CZ" sz="1800" b="1" dirty="0">
                          <a:latin typeface="+mn-lt"/>
                        </a:rPr>
                        <a:t>% změna 2014</a:t>
                      </a:r>
                    </a:p>
                    <a:p>
                      <a:pPr algn="l"/>
                      <a:r>
                        <a:rPr lang="cs-CZ" sz="1800" b="1" dirty="0">
                          <a:latin typeface="+mn-lt"/>
                        </a:rPr>
                        <a:t>→2023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+48,7 %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+53,5 %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+61,6 %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+31,9 %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+18,1 %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+23,7 %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+18,1 %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+49,1 %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+55,8 %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+53,9 %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933707"/>
                  </a:ext>
                </a:extLst>
              </a:tr>
            </a:tbl>
          </a:graphicData>
        </a:graphic>
      </p:graphicFrame>
      <p:sp>
        <p:nvSpPr>
          <p:cNvPr id="8" name="TextovéPole 1">
            <a:extLst>
              <a:ext uri="{FF2B5EF4-FFF2-40B4-BE49-F238E27FC236}">
                <a16:creationId xmlns:a16="http://schemas.microsoft.com/office/drawing/2014/main" id="{A0527DAC-94B0-317B-9D6E-5B385B90388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2590" y="598632"/>
            <a:ext cx="1040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hrazených zdravotních služeb (</a:t>
            </a:r>
            <a:r>
              <a:rPr kumimoji="0" lang="cs-CZ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NRHZS); data ZZS, započteno max. 1 ošetření na pacienta za den</a:t>
            </a:r>
            <a:endParaRPr kumimoji="0" lang="cs-CZ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954ACC8-42D1-822D-74E6-6AB246EAC319}"/>
              </a:ext>
            </a:extLst>
          </p:cNvPr>
          <p:cNvSpPr txBox="1"/>
          <p:nvPr/>
        </p:nvSpPr>
        <p:spPr>
          <a:xfrm>
            <a:off x="272590" y="1786920"/>
            <a:ext cx="8491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/>
              <a:t>Pacienti ve věku 75+ let se stupněm rizika zhoršení funkčního stavu III: 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04A5D0-0D60-96FE-128C-40C8F2DD529B}"/>
              </a:ext>
            </a:extLst>
          </p:cNvPr>
          <p:cNvSpPr txBox="1"/>
          <p:nvPr/>
        </p:nvSpPr>
        <p:spPr>
          <a:xfrm>
            <a:off x="1084643" y="1115832"/>
            <a:ext cx="9832490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>
                <a:solidFill>
                  <a:schemeClr val="bg1"/>
                </a:solidFill>
              </a:rPr>
              <a:t>Objem čerpané péče a její tíže narůstají </a:t>
            </a:r>
          </a:p>
        </p:txBody>
      </p:sp>
    </p:spTree>
    <p:extLst>
      <p:ext uri="{BB962C8B-B14F-4D97-AF65-F5344CB8AC3E}">
        <p14:creationId xmlns:p14="http://schemas.microsoft.com/office/powerpoint/2010/main" val="3033538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cs-CZ" sz="2600" b="1" dirty="0">
                <a:solidFill>
                  <a:srgbClr val="383C63"/>
                </a:solidFill>
                <a:latin typeface="+mn-lt"/>
              </a:rPr>
              <a:t>Vývoj počtu geriatrických pacientů v domácí péči (produkce na 1 pacienta za rok)</a:t>
            </a:r>
            <a:endParaRPr lang="cs-CZ" sz="2600" b="1" u="sng" dirty="0">
              <a:solidFill>
                <a:srgbClr val="383C63"/>
              </a:solidFill>
              <a:latin typeface="+mn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0AE0B3-78CF-CC46-B096-0EB17BDD26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52138" y="6524625"/>
            <a:ext cx="1439862" cy="211138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lang="cs-CZ" sz="105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9401D-42AF-4231-A83B-9F6747628248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58FA6-C8EC-A778-CF90-E52D04CCDC9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2139" y="538405"/>
            <a:ext cx="7019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NRHZS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AC2D076C-EDE1-40D4-BE1C-484FD529E6E9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302139" y="1715680"/>
          <a:ext cx="2365559" cy="212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17" name="TextovéPole 16">
            <a:extLst>
              <a:ext uri="{FF2B5EF4-FFF2-40B4-BE49-F238E27FC236}">
                <a16:creationId xmlns:a16="http://schemas.microsoft.com/office/drawing/2014/main" id="{ACF53B8E-A8D7-4901-8621-5839C2EC69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00100" y="1577180"/>
            <a:ext cx="1867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Méně než 5 000 bodů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268C5CC-B02C-45C0-9B14-F41480E075F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048000" y="1577180"/>
            <a:ext cx="1867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5 000-24 999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AEF565D-E395-4665-A27A-A025F2945AA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237071" y="1577180"/>
            <a:ext cx="1867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25 000-49 999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B1ECBEF-1174-4BBC-8EA3-B71E24E505E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484971" y="1577180"/>
            <a:ext cx="1867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50 000-99 999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A334CD1-6C06-481E-86A1-2129358811A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732871" y="1577180"/>
            <a:ext cx="1867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100 000-149 999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06DD47CB-2519-4E24-8BB3-4C73709ED41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82441" y="4029013"/>
            <a:ext cx="1867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150 000-199 999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D44341D-3D12-4D21-8F7F-2D4721FC1FF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930341" y="4029013"/>
            <a:ext cx="1867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200 000-249 999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AB306CE-741A-474F-8795-73572F6DAE1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119412" y="4029013"/>
            <a:ext cx="1867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250 000-299 999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1D701DB-D402-428B-9798-981CA34FB1C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367312" y="4029013"/>
            <a:ext cx="1867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Více než 300 000 bodů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A5C44047-F520-4CA3-82C0-6CC6B6D0ED6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615212" y="4029013"/>
            <a:ext cx="1867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Všichni pacienti celkem</a:t>
            </a: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4E7695C-FB2B-BDC4-ABDE-9E383D49FCC6}"/>
              </a:ext>
            </a:extLst>
          </p:cNvPr>
          <p:cNvSpPr txBox="1"/>
          <p:nvPr/>
        </p:nvSpPr>
        <p:spPr>
          <a:xfrm>
            <a:off x="334453" y="6246189"/>
            <a:ext cx="108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Bodov</a:t>
            </a: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 produkce ambulantních výkonů 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přepočítána dle aktuálního číselníku výkonů pro dosažení srovnatelnosti údajů v časové řadě.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606F2700-ABFC-F1B0-5682-D32F3B4ACA65}"/>
              </a:ext>
            </a:extLst>
          </p:cNvPr>
          <p:cNvGraphicFramePr/>
          <p:nvPr>
            <p:custDataLst>
              <p:tags r:id="rId14"/>
            </p:custDataLst>
          </p:nvPr>
        </p:nvGraphicFramePr>
        <p:xfrm>
          <a:off x="2629294" y="1715679"/>
          <a:ext cx="2365559" cy="212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5C372FDE-15CB-A1D7-7B5C-670C5417C0CF}"/>
              </a:ext>
            </a:extLst>
          </p:cNvPr>
          <p:cNvGraphicFramePr/>
          <p:nvPr>
            <p:custDataLst>
              <p:tags r:id="rId15"/>
            </p:custDataLst>
          </p:nvPr>
        </p:nvGraphicFramePr>
        <p:xfrm>
          <a:off x="4851622" y="1715678"/>
          <a:ext cx="2365559" cy="212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3C54C37A-8358-F958-6EAB-F1543B420BD7}"/>
              </a:ext>
            </a:extLst>
          </p:cNvPr>
          <p:cNvGraphicFramePr/>
          <p:nvPr>
            <p:custDataLst>
              <p:tags r:id="rId16"/>
            </p:custDataLst>
          </p:nvPr>
        </p:nvGraphicFramePr>
        <p:xfrm>
          <a:off x="7018653" y="1715677"/>
          <a:ext cx="2365559" cy="212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14083349-131F-6DE5-53E1-5441DF03EEAB}"/>
              </a:ext>
            </a:extLst>
          </p:cNvPr>
          <p:cNvGraphicFramePr/>
          <p:nvPr>
            <p:custDataLst>
              <p:tags r:id="rId17"/>
            </p:custDataLst>
          </p:nvPr>
        </p:nvGraphicFramePr>
        <p:xfrm>
          <a:off x="9234910" y="1715677"/>
          <a:ext cx="2365559" cy="212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34" name="Graf 33">
            <a:extLst>
              <a:ext uri="{FF2B5EF4-FFF2-40B4-BE49-F238E27FC236}">
                <a16:creationId xmlns:a16="http://schemas.microsoft.com/office/drawing/2014/main" id="{9954114F-5D54-2188-6ADB-EBFCD8A49C66}"/>
              </a:ext>
            </a:extLst>
          </p:cNvPr>
          <p:cNvGraphicFramePr/>
          <p:nvPr>
            <p:custDataLst>
              <p:tags r:id="rId18"/>
            </p:custDataLst>
          </p:nvPr>
        </p:nvGraphicFramePr>
        <p:xfrm>
          <a:off x="302138" y="4211769"/>
          <a:ext cx="2365559" cy="212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35" name="Graf 34">
            <a:extLst>
              <a:ext uri="{FF2B5EF4-FFF2-40B4-BE49-F238E27FC236}">
                <a16:creationId xmlns:a16="http://schemas.microsoft.com/office/drawing/2014/main" id="{D2DB6FB5-BD8E-3A7A-492F-536A8728FA25}"/>
              </a:ext>
            </a:extLst>
          </p:cNvPr>
          <p:cNvGraphicFramePr/>
          <p:nvPr>
            <p:custDataLst>
              <p:tags r:id="rId19"/>
            </p:custDataLst>
          </p:nvPr>
        </p:nvGraphicFramePr>
        <p:xfrm>
          <a:off x="2629293" y="4211768"/>
          <a:ext cx="2365559" cy="212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graphicFrame>
        <p:nvGraphicFramePr>
          <p:cNvPr id="36" name="Graf 35">
            <a:extLst>
              <a:ext uri="{FF2B5EF4-FFF2-40B4-BE49-F238E27FC236}">
                <a16:creationId xmlns:a16="http://schemas.microsoft.com/office/drawing/2014/main" id="{732EEA20-AB78-5663-EE6A-802CAC798109}"/>
              </a:ext>
            </a:extLst>
          </p:cNvPr>
          <p:cNvGraphicFramePr/>
          <p:nvPr>
            <p:custDataLst>
              <p:tags r:id="rId20"/>
            </p:custDataLst>
          </p:nvPr>
        </p:nvGraphicFramePr>
        <p:xfrm>
          <a:off x="4851621" y="4211767"/>
          <a:ext cx="2365559" cy="212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graphicFrame>
        <p:nvGraphicFramePr>
          <p:cNvPr id="37" name="Graf 36">
            <a:extLst>
              <a:ext uri="{FF2B5EF4-FFF2-40B4-BE49-F238E27FC236}">
                <a16:creationId xmlns:a16="http://schemas.microsoft.com/office/drawing/2014/main" id="{EC122769-7E6D-E8BC-C80D-765E02B66170}"/>
              </a:ext>
            </a:extLst>
          </p:cNvPr>
          <p:cNvGraphicFramePr/>
          <p:nvPr>
            <p:custDataLst>
              <p:tags r:id="rId21"/>
            </p:custDataLst>
          </p:nvPr>
        </p:nvGraphicFramePr>
        <p:xfrm>
          <a:off x="7018652" y="4211766"/>
          <a:ext cx="2365559" cy="212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graphicFrame>
        <p:nvGraphicFramePr>
          <p:cNvPr id="38" name="Graf 37">
            <a:extLst>
              <a:ext uri="{FF2B5EF4-FFF2-40B4-BE49-F238E27FC236}">
                <a16:creationId xmlns:a16="http://schemas.microsoft.com/office/drawing/2014/main" id="{E78EC2D2-F46D-4C91-4EA2-E716E8CCD998}"/>
              </a:ext>
            </a:extLst>
          </p:cNvPr>
          <p:cNvGraphicFramePr/>
          <p:nvPr>
            <p:custDataLst>
              <p:tags r:id="rId22"/>
            </p:custDataLst>
          </p:nvPr>
        </p:nvGraphicFramePr>
        <p:xfrm>
          <a:off x="9234909" y="4211766"/>
          <a:ext cx="2365559" cy="212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6E1D8E88-2214-1F52-EDD3-316700F437D7}"/>
              </a:ext>
            </a:extLst>
          </p:cNvPr>
          <p:cNvSpPr txBox="1"/>
          <p:nvPr/>
        </p:nvSpPr>
        <p:spPr>
          <a:xfrm>
            <a:off x="1086522" y="846182"/>
            <a:ext cx="9832490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>
                <a:solidFill>
                  <a:schemeClr val="bg1"/>
                </a:solidFill>
              </a:rPr>
              <a:t>Objem čerpané péče a její tíže narůstají </a:t>
            </a:r>
          </a:p>
        </p:txBody>
      </p:sp>
    </p:spTree>
    <p:extLst>
      <p:ext uri="{BB962C8B-B14F-4D97-AF65-F5344CB8AC3E}">
        <p14:creationId xmlns:p14="http://schemas.microsoft.com/office/powerpoint/2010/main" val="2467200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A0EDA9C-9AC0-4602-8C12-6D6D9DE988D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2591" y="160258"/>
            <a:ext cx="10515600" cy="538364"/>
          </a:xfrm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383C63"/>
                </a:solidFill>
              </a:rPr>
              <a:t>Polymorbidita</a:t>
            </a:r>
            <a:r>
              <a:rPr lang="cs-CZ" sz="2400" dirty="0">
                <a:solidFill>
                  <a:srgbClr val="383C63"/>
                </a:solidFill>
              </a:rPr>
              <a:t> osob ve věku 75+ let, stupeň rizika zhoršení funkčního stavu III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EFC073E3-04DD-A4A5-D4A1-167BD12BA8A0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249660" y="1509436"/>
          <a:ext cx="7210425" cy="423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ovéPole 16">
            <a:extLst>
              <a:ext uri="{FF2B5EF4-FFF2-40B4-BE49-F238E27FC236}">
                <a16:creationId xmlns:a16="http://schemas.microsoft.com/office/drawing/2014/main" id="{7A4BA0DE-3065-DA2C-2DDE-9FA8BF570BB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2590" y="868826"/>
            <a:ext cx="1154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/>
              <a:t>Pacienti ve věku 75+ let se stupněm rizika zhoršení funkčního stavu III v roce 2023: </a:t>
            </a:r>
            <a:r>
              <a:rPr kumimoji="0" lang="cs-CZ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71 243</a:t>
            </a:r>
            <a:br>
              <a:rPr kumimoji="0" lang="cs-CZ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Vybraná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onemocnění:</a:t>
            </a:r>
          </a:p>
        </p:txBody>
      </p:sp>
      <p:sp>
        <p:nvSpPr>
          <p:cNvPr id="19" name="TextovéPole 1">
            <a:extLst>
              <a:ext uri="{FF2B5EF4-FFF2-40B4-BE49-F238E27FC236}">
                <a16:creationId xmlns:a16="http://schemas.microsoft.com/office/drawing/2014/main" id="{9B8460EA-97F5-8E9D-5F66-EB29BACF501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2590" y="598632"/>
            <a:ext cx="1040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hrazených zdravotních služeb (</a:t>
            </a:r>
            <a:r>
              <a:rPr kumimoji="0" lang="cs-CZ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NRHZS)</a:t>
            </a:r>
            <a:endParaRPr kumimoji="0" lang="cs-CZ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BC29038-30C7-AA29-5C54-1BC28E281BAD}"/>
              </a:ext>
            </a:extLst>
          </p:cNvPr>
          <p:cNvSpPr txBox="1"/>
          <p:nvPr/>
        </p:nvSpPr>
        <p:spPr>
          <a:xfrm>
            <a:off x="7836602" y="3341641"/>
            <a:ext cx="3856147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chemeClr val="bg1"/>
                </a:solidFill>
              </a:rPr>
              <a:t>Geriatrický pacient: </a:t>
            </a:r>
          </a:p>
          <a:p>
            <a:pPr algn="r"/>
            <a:r>
              <a:rPr lang="cs-CZ" b="1" dirty="0">
                <a:solidFill>
                  <a:schemeClr val="bg1"/>
                </a:solidFill>
              </a:rPr>
              <a:t>Velmi široké spektrum zdravotních problémů a komplikací, včetně potřeby zajistit péči v závěru života.  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9F45D4DD-4854-DAAB-82C5-D91A16671318}"/>
              </a:ext>
            </a:extLst>
          </p:cNvPr>
          <p:cNvSpPr/>
          <p:nvPr/>
        </p:nvSpPr>
        <p:spPr>
          <a:xfrm>
            <a:off x="9402184" y="4937760"/>
            <a:ext cx="860611" cy="105141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62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1CF6D3A-0204-BA76-E6CB-FC8DC324A3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20150"/>
              </p:ext>
            </p:extLst>
          </p:nvPr>
        </p:nvGraphicFramePr>
        <p:xfrm>
          <a:off x="1456735" y="1479241"/>
          <a:ext cx="9278529" cy="5545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8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51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cs-CZ" sz="2000" b="1" u="sng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Geriatrie</a:t>
                      </a:r>
                    </a:p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endParaRPr lang="cs-CZ" sz="1000" b="1" u="sng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defRPr/>
                      </a:pPr>
                      <a:r>
                        <a:rPr lang="cs-CZ" sz="1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Samostatný lékařský obor interdisciplinárního charakteru, který plní nejen specifické úkoly </a:t>
                      </a:r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léčebně preventivní</a:t>
                      </a:r>
                      <a:r>
                        <a:rPr lang="cs-CZ" sz="1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ale také </a:t>
                      </a:r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integrační </a:t>
                      </a:r>
                      <a:r>
                        <a:rPr lang="cs-CZ" sz="1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metodické</a:t>
                      </a:r>
                      <a:r>
                        <a:rPr lang="cs-CZ" sz="1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při vytváření uceleného systému zdravotních </a:t>
                      </a:r>
                      <a:br>
                        <a:rPr lang="cs-CZ" sz="1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zdravotně sociálních služeb pro seniory.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defRPr/>
                      </a:pPr>
                      <a:endParaRPr lang="cs-CZ" sz="18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cs-CZ" altLang="cs-CZ" sz="2000" b="1" u="sng" dirty="0">
                          <a:solidFill>
                            <a:srgbClr val="003D6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Cílová skupina</a:t>
                      </a: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lang="cs-CZ" altLang="cs-CZ" sz="1000" b="1" u="sng" dirty="0">
                        <a:solidFill>
                          <a:srgbClr val="003D6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cs-CZ" altLang="cs-CZ" sz="1800" b="1" dirty="0">
                          <a:solidFill>
                            <a:srgbClr val="003D6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Pacienti vyššího věku, jejichž klíčovou charakteristikou je polymorbidita, často doprovázená polypragmazií a geriatrickými syndromy, resp. rizikem jejich rozvoje.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cs-CZ" altLang="cs-CZ" sz="1600" b="0" dirty="0">
                          <a:solidFill>
                            <a:srgbClr val="003D6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křehkost, </a:t>
                      </a:r>
                      <a:r>
                        <a:rPr lang="cs-CZ" altLang="cs-CZ" sz="1600" b="0" dirty="0" err="1">
                          <a:solidFill>
                            <a:srgbClr val="003D6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sarkopenie</a:t>
                      </a:r>
                      <a:r>
                        <a:rPr lang="cs-CZ" altLang="cs-CZ" sz="1600" b="0" dirty="0">
                          <a:solidFill>
                            <a:srgbClr val="003D6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malnutrice, nestabilita a opakované pády, kognitivní poruchy apod. (nejde tedy automaticky o každého člověka vyššího věku)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endParaRPr lang="cs-CZ" altLang="cs-CZ" sz="2000" dirty="0">
                        <a:solidFill>
                          <a:srgbClr val="003D6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cs-CZ" altLang="cs-CZ" sz="2000" u="sng" dirty="0">
                          <a:solidFill>
                            <a:srgbClr val="003D6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Pacienti potřebují často opakovaně zajištění: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endParaRPr lang="cs-CZ" altLang="cs-CZ" sz="1000" u="sng" dirty="0">
                        <a:solidFill>
                          <a:srgbClr val="003D6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cs-CZ" altLang="cs-CZ" sz="2000" b="0" dirty="0">
                          <a:solidFill>
                            <a:srgbClr val="003D6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altLang="cs-CZ" sz="1800" b="0" dirty="0">
                          <a:solidFill>
                            <a:srgbClr val="003D6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akutní péče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cs-CZ" altLang="cs-CZ" sz="1800" b="0" dirty="0">
                          <a:solidFill>
                            <a:srgbClr val="003D6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následné (post akutní) péče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cs-CZ" altLang="cs-CZ" sz="1800" b="0" dirty="0">
                          <a:solidFill>
                            <a:srgbClr val="003D6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ambulantní geriatrické péče a/nebo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cs-CZ" altLang="cs-CZ" sz="1800" b="0" dirty="0">
                          <a:solidFill>
                            <a:srgbClr val="003D6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kombinace specializované podpory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cs-CZ" sz="1800" dirty="0">
                        <a:effectLst/>
                      </a:endParaRPr>
                    </a:p>
                  </a:txBody>
                  <a:tcPr marL="68576" marR="685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551B73A3-7A34-E582-D3C6-8336C4B4C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084" y="25950"/>
            <a:ext cx="9059333" cy="1052513"/>
          </a:xfrm>
        </p:spPr>
        <p:txBody>
          <a:bodyPr/>
          <a:lstStyle/>
          <a:p>
            <a:r>
              <a:rPr lang="cs-CZ" altLang="cs-CZ" sz="2400" dirty="0"/>
              <a:t>Národní plán rozvoje geriatrické péče v České republice do roku 2035</a:t>
            </a:r>
          </a:p>
        </p:txBody>
      </p:sp>
    </p:spTree>
  </p:cSld>
  <p:clrMapOvr>
    <a:masterClrMapping/>
  </p:clrMapOvr>
  <p:transition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E99F9-CA51-4EF3-E075-0AD6F43B6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>
                <a:solidFill>
                  <a:srgbClr val="383C63"/>
                </a:solidFill>
              </a:rPr>
              <a:t>Místo úmrtí geriatrických pacientů 2023 z očekávatelných příčin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AF56BCD-AA85-E51D-0C82-6F01A399AA1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4051" y="544733"/>
            <a:ext cx="2857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NRHZS, Databáze zemřelých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6D0A522-479E-1DF6-9C68-67324B5CDA68}"/>
              </a:ext>
            </a:extLst>
          </p:cNvPr>
          <p:cNvGraphicFramePr/>
          <p:nvPr/>
        </p:nvGraphicFramePr>
        <p:xfrm>
          <a:off x="5155769" y="1922466"/>
          <a:ext cx="6712180" cy="480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57FE4EA-CF6B-27CB-AAEA-58DDF8E256E0}"/>
              </a:ext>
            </a:extLst>
          </p:cNvPr>
          <p:cNvGraphicFramePr>
            <a:graphicFrameLocks noGrp="1"/>
          </p:cNvGraphicFramePr>
          <p:nvPr/>
        </p:nvGraphicFramePr>
        <p:xfrm>
          <a:off x="749335" y="2211637"/>
          <a:ext cx="4265624" cy="25635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2812">
                  <a:extLst>
                    <a:ext uri="{9D8B030D-6E8A-4147-A177-3AD203B41FA5}">
                      <a16:colId xmlns:a16="http://schemas.microsoft.com/office/drawing/2014/main" val="3704281610"/>
                    </a:ext>
                  </a:extLst>
                </a:gridCol>
                <a:gridCol w="2132812">
                  <a:extLst>
                    <a:ext uri="{9D8B030D-6E8A-4147-A177-3AD203B41FA5}">
                      <a16:colId xmlns:a16="http://schemas.microsoft.com/office/drawing/2014/main" val="4108583364"/>
                    </a:ext>
                  </a:extLst>
                </a:gridCol>
              </a:tblGrid>
              <a:tr h="427261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+mn-lt"/>
                        </a:rPr>
                        <a:t>Místo úmrtí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+mn-lt"/>
                        </a:rPr>
                        <a:t>Počet zemřelých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106650"/>
                  </a:ext>
                </a:extLst>
              </a:tr>
              <a:tr h="427261"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Lůžková péče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26 144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0284909"/>
                  </a:ext>
                </a:extLst>
              </a:tr>
              <a:tr h="42726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Doma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6 987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9000809"/>
                  </a:ext>
                </a:extLst>
              </a:tr>
              <a:tr h="42726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Zařízení sociálních služeb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2 287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5958417"/>
                  </a:ext>
                </a:extLst>
              </a:tr>
              <a:tr h="42726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 ulici, při převozu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8624661"/>
                  </a:ext>
                </a:extLst>
              </a:tr>
              <a:tr h="42726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Jiné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0035620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E90225CE-3D15-BEB5-41EC-4E4F5E113010}"/>
              </a:ext>
            </a:extLst>
          </p:cNvPr>
          <p:cNvGraphicFramePr>
            <a:graphicFrameLocks noGrp="1"/>
          </p:cNvGraphicFramePr>
          <p:nvPr/>
        </p:nvGraphicFramePr>
        <p:xfrm>
          <a:off x="392386" y="5093029"/>
          <a:ext cx="4265624" cy="1273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2812">
                  <a:extLst>
                    <a:ext uri="{9D8B030D-6E8A-4147-A177-3AD203B41FA5}">
                      <a16:colId xmlns:a16="http://schemas.microsoft.com/office/drawing/2014/main" val="3704281610"/>
                    </a:ext>
                  </a:extLst>
                </a:gridCol>
                <a:gridCol w="2132812">
                  <a:extLst>
                    <a:ext uri="{9D8B030D-6E8A-4147-A177-3AD203B41FA5}">
                      <a16:colId xmlns:a16="http://schemas.microsoft.com/office/drawing/2014/main" val="4108583364"/>
                    </a:ext>
                  </a:extLst>
                </a:gridCol>
              </a:tblGrid>
              <a:tr h="428455"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Akutní lůžko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17 219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0284909"/>
                  </a:ext>
                </a:extLst>
              </a:tr>
              <a:tr h="845074"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Lůžko následné péče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8 925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9000809"/>
                  </a:ext>
                </a:extLst>
              </a:tr>
            </a:tbl>
          </a:graphicData>
        </a:graphic>
      </p:graphicFrame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5F163666-E5AF-2A43-C562-A13290366A90}"/>
              </a:ext>
            </a:extLst>
          </p:cNvPr>
          <p:cNvCxnSpPr>
            <a:cxnSpLocks/>
          </p:cNvCxnSpPr>
          <p:nvPr/>
        </p:nvCxnSpPr>
        <p:spPr>
          <a:xfrm>
            <a:off x="392387" y="2823340"/>
            <a:ext cx="0" cy="2516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48521CEF-8BA7-9E8B-6AA1-86B09393D978}"/>
              </a:ext>
            </a:extLst>
          </p:cNvPr>
          <p:cNvSpPr txBox="1"/>
          <p:nvPr/>
        </p:nvSpPr>
        <p:spPr>
          <a:xfrm>
            <a:off x="3181159" y="795098"/>
            <a:ext cx="3178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latin typeface="Symbol" panose="05050102010706020507" pitchFamily="18" charset="2"/>
              </a:rPr>
              <a:t>S</a:t>
            </a:r>
            <a:r>
              <a:rPr lang="cs-CZ" sz="3000" b="1" dirty="0"/>
              <a:t> 35 600 ročně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D648F5A-45ED-EC13-9B46-8B6FBE69BB8C}"/>
              </a:ext>
            </a:extLst>
          </p:cNvPr>
          <p:cNvSpPr txBox="1"/>
          <p:nvPr/>
        </p:nvSpPr>
        <p:spPr>
          <a:xfrm>
            <a:off x="581824" y="1131784"/>
            <a:ext cx="2499146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>
                <a:solidFill>
                  <a:schemeClr val="bg1"/>
                </a:solidFill>
              </a:rPr>
              <a:t>Očekávatelná úmrtí 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4B8E955A-FB64-4BA0-63A1-7584EAEF2B88}"/>
              </a:ext>
            </a:extLst>
          </p:cNvPr>
          <p:cNvSpPr/>
          <p:nvPr/>
        </p:nvSpPr>
        <p:spPr>
          <a:xfrm>
            <a:off x="6301151" y="1011219"/>
            <a:ext cx="666974" cy="66697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43C86CC-DB68-8420-491F-3F43A015EBBB}"/>
              </a:ext>
            </a:extLst>
          </p:cNvPr>
          <p:cNvSpPr txBox="1"/>
          <p:nvPr/>
        </p:nvSpPr>
        <p:spPr>
          <a:xfrm>
            <a:off x="7156539" y="1087485"/>
            <a:ext cx="4138990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chemeClr val="bg1"/>
                </a:solidFill>
              </a:rPr>
              <a:t>Význam podpory paliativní péče</a:t>
            </a:r>
          </a:p>
        </p:txBody>
      </p:sp>
    </p:spTree>
    <p:extLst>
      <p:ext uri="{BB962C8B-B14F-4D97-AF65-F5344CB8AC3E}">
        <p14:creationId xmlns:p14="http://schemas.microsoft.com/office/powerpoint/2010/main" val="3616263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FA226-3EB9-4E5D-3A76-8C73DEF7C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8BBC8-F5E0-5318-9E4F-72CA017733E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sz="2600" dirty="0">
                <a:solidFill>
                  <a:srgbClr val="383C63"/>
                </a:solidFill>
              </a:rPr>
              <a:t>Geriatričtí pacienti v péči mobilní paliativní péče („domácí hospic“, </a:t>
            </a:r>
            <a:r>
              <a:rPr lang="cs-CZ" sz="2600" dirty="0" err="1">
                <a:solidFill>
                  <a:srgbClr val="383C63"/>
                </a:solidFill>
              </a:rPr>
              <a:t>odb</a:t>
            </a:r>
            <a:r>
              <a:rPr lang="cs-CZ" sz="2600" dirty="0">
                <a:solidFill>
                  <a:srgbClr val="383C63"/>
                </a:solidFill>
              </a:rPr>
              <a:t>. 926)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E26E5193-6152-0219-6D32-EF9E1D648CE5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348191" y="1505789"/>
          <a:ext cx="104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C7360C76-E33C-7A0D-F4F2-6EF5B85CF4CA}"/>
              </a:ext>
            </a:extLst>
          </p:cNvPr>
          <p:cNvSpPr txBox="1"/>
          <p:nvPr/>
        </p:nvSpPr>
        <p:spPr>
          <a:xfrm>
            <a:off x="1075181" y="725187"/>
            <a:ext cx="1926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Úhrady z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v.z.p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tis. Kč 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CE06D7B5-9F0A-49A2-AD14-0D3200655B7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15736" y="6185789"/>
            <a:ext cx="6334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Unikátní pacienti, kteří měli v daném časovém období alespoň jedenkrát vykázanou odbornost 926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5B94CF7-AB94-E7CB-CB53-89C4B8D83D5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570034" y="6195314"/>
            <a:ext cx="4112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Pozn. Údaje pro roky 2020–⁠2022 jsou bez testů na Covid–⁠19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04E09FF-26D6-2ED8-9FAC-228C9DDF6BFD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715862" y="708147"/>
          <a:ext cx="6587562" cy="724384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097927">
                  <a:extLst>
                    <a:ext uri="{9D8B030D-6E8A-4147-A177-3AD203B41FA5}">
                      <a16:colId xmlns:a16="http://schemas.microsoft.com/office/drawing/2014/main" val="1233517784"/>
                    </a:ext>
                  </a:extLst>
                </a:gridCol>
                <a:gridCol w="1097927">
                  <a:extLst>
                    <a:ext uri="{9D8B030D-6E8A-4147-A177-3AD203B41FA5}">
                      <a16:colId xmlns:a16="http://schemas.microsoft.com/office/drawing/2014/main" val="4129279479"/>
                    </a:ext>
                  </a:extLst>
                </a:gridCol>
                <a:gridCol w="1097927">
                  <a:extLst>
                    <a:ext uri="{9D8B030D-6E8A-4147-A177-3AD203B41FA5}">
                      <a16:colId xmlns:a16="http://schemas.microsoft.com/office/drawing/2014/main" val="221459033"/>
                    </a:ext>
                  </a:extLst>
                </a:gridCol>
                <a:gridCol w="1097927">
                  <a:extLst>
                    <a:ext uri="{9D8B030D-6E8A-4147-A177-3AD203B41FA5}">
                      <a16:colId xmlns:a16="http://schemas.microsoft.com/office/drawing/2014/main" val="3318319561"/>
                    </a:ext>
                  </a:extLst>
                </a:gridCol>
                <a:gridCol w="1097927">
                  <a:extLst>
                    <a:ext uri="{9D8B030D-6E8A-4147-A177-3AD203B41FA5}">
                      <a16:colId xmlns:a16="http://schemas.microsoft.com/office/drawing/2014/main" val="1912146885"/>
                    </a:ext>
                  </a:extLst>
                </a:gridCol>
                <a:gridCol w="1097927">
                  <a:extLst>
                    <a:ext uri="{9D8B030D-6E8A-4147-A177-3AD203B41FA5}">
                      <a16:colId xmlns:a16="http://schemas.microsoft.com/office/drawing/2014/main" val="3914367552"/>
                    </a:ext>
                  </a:extLst>
                </a:gridCol>
              </a:tblGrid>
              <a:tr h="3455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0" marR="5350" marT="5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0" marR="5350" marT="5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0" marR="5350" marT="5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0" marR="5350" marT="5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5350" marR="5350" marT="5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5350" marR="5350" marT="5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654770"/>
                  </a:ext>
                </a:extLst>
              </a:tr>
              <a:tr h="3788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17 265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48 589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87 188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113 437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141 039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176 580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926508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15882FB5-1056-8A7D-1497-CFF459E4B98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75180" y="1813017"/>
            <a:ext cx="38733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Ročně cca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2,8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tis. pacientů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8BFBB3E-8368-4A7F-6DA0-B1719CACDB15}"/>
              </a:ext>
            </a:extLst>
          </p:cNvPr>
          <p:cNvSpPr txBox="1"/>
          <p:nvPr/>
        </p:nvSpPr>
        <p:spPr>
          <a:xfrm>
            <a:off x="6371360" y="6522819"/>
            <a:ext cx="581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*Minimální úhrady vypočtené na základě úhradové vyhlášky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D45CCBA-D0E0-F572-929E-5A53E69E7B39}"/>
              </a:ext>
            </a:extLst>
          </p:cNvPr>
          <p:cNvSpPr txBox="1"/>
          <p:nvPr/>
        </p:nvSpPr>
        <p:spPr>
          <a:xfrm>
            <a:off x="9574185" y="688993"/>
            <a:ext cx="2345224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  <a:r>
              <a:rPr kumimoji="0" lang="cs-CZ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922</a:t>
            </a:r>
            <a:r>
              <a:rPr kumimoji="0" lang="cs-CZ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C325361-06C6-683E-D86D-888F14D759E8}"/>
              </a:ext>
            </a:extLst>
          </p:cNvPr>
          <p:cNvSpPr txBox="1"/>
          <p:nvPr/>
        </p:nvSpPr>
        <p:spPr>
          <a:xfrm>
            <a:off x="2270708" y="2284843"/>
            <a:ext cx="2345224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  <a:r>
              <a:rPr kumimoji="0" lang="cs-CZ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407</a:t>
            </a:r>
            <a:r>
              <a:rPr kumimoji="0" lang="cs-CZ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8CF8411-A5F1-921D-7328-72B64BBFD9D5}"/>
              </a:ext>
            </a:extLst>
          </p:cNvPr>
          <p:cNvSpPr txBox="1"/>
          <p:nvPr/>
        </p:nvSpPr>
        <p:spPr>
          <a:xfrm>
            <a:off x="7780419" y="1726156"/>
            <a:ext cx="4138990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>
                <a:solidFill>
                  <a:schemeClr val="bg1"/>
                </a:solidFill>
              </a:rPr>
              <a:t>Podpora paliativní péče narůstá</a:t>
            </a:r>
          </a:p>
        </p:txBody>
      </p:sp>
    </p:spTree>
    <p:extLst>
      <p:ext uri="{BB962C8B-B14F-4D97-AF65-F5344CB8AC3E}">
        <p14:creationId xmlns:p14="http://schemas.microsoft.com/office/powerpoint/2010/main" val="3833932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25437-9337-E938-B9C1-7DE6AB43F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dnadpis 2">
            <a:extLst>
              <a:ext uri="{FF2B5EF4-FFF2-40B4-BE49-F238E27FC236}">
                <a16:creationId xmlns:a16="http://schemas.microsoft.com/office/drawing/2014/main" id="{DBBF85E0-B807-02B9-FCDC-991ACBE67F64}"/>
              </a:ext>
            </a:extLst>
          </p:cNvPr>
          <p:cNvSpPr txBox="1">
            <a:spLocks/>
          </p:cNvSpPr>
          <p:nvPr/>
        </p:nvSpPr>
        <p:spPr>
          <a:xfrm>
            <a:off x="252883" y="382625"/>
            <a:ext cx="11686233" cy="4711850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Zásadní otázka č. 3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4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Zajištění kapacit odborného personálu, lékařů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 nelékařských zdravotnických pracovníků.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4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4400" b="1" dirty="0">
                <a:solidFill>
                  <a:srgbClr val="C00000"/>
                </a:solidFill>
                <a:latin typeface="Calibri" panose="020F0502020204030204"/>
              </a:rPr>
              <a:t>….. včetně všeobecných sester, jejichž vzdělávání podpoří nový vládní program.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180072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D6CD7D29-6060-29C0-0321-FEA63F210CED}"/>
              </a:ext>
            </a:extLst>
          </p:cNvPr>
          <p:cNvSpPr/>
          <p:nvPr/>
        </p:nvSpPr>
        <p:spPr>
          <a:xfrm>
            <a:off x="5372099" y="5616220"/>
            <a:ext cx="1447800" cy="6762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331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4D37C-9D99-0FC8-908B-9846BC873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4DC36552-8ED2-CF0C-63BD-6E5ACF51EF22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1450" y="2372175"/>
          <a:ext cx="11772898" cy="1173748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1720354262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15047727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59897035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38090148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091857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89927484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3410060549"/>
                    </a:ext>
                  </a:extLst>
                </a:gridCol>
                <a:gridCol w="1195633">
                  <a:extLst>
                    <a:ext uri="{9D8B030D-6E8A-4147-A177-3AD203B41FA5}">
                      <a16:colId xmlns:a16="http://schemas.microsoft.com/office/drawing/2014/main" val="2272546544"/>
                    </a:ext>
                  </a:extLst>
                </a:gridCol>
                <a:gridCol w="1142236">
                  <a:extLst>
                    <a:ext uri="{9D8B030D-6E8A-4147-A177-3AD203B41FA5}">
                      <a16:colId xmlns:a16="http://schemas.microsoft.com/office/drawing/2014/main" val="219215057"/>
                    </a:ext>
                  </a:extLst>
                </a:gridCol>
                <a:gridCol w="1148279">
                  <a:extLst>
                    <a:ext uri="{9D8B030D-6E8A-4147-A177-3AD203B41FA5}">
                      <a16:colId xmlns:a16="http://schemas.microsoft.com/office/drawing/2014/main" val="1365688534"/>
                    </a:ext>
                  </a:extLst>
                </a:gridCol>
              </a:tblGrid>
              <a:tr h="859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pracovišť*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ambulantních pracovišť*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lůžkových pracovišť*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lůžek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lékařů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lékařů 60+**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Suma úvazků lékařů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úvazků na 100 000 obyvatel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Průměrný věk lékařů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038229"/>
                  </a:ext>
                </a:extLst>
              </a:tr>
              <a:tr h="2578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GERIATRIE CELKEM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74,31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994724"/>
                  </a:ext>
                </a:extLst>
              </a:tr>
            </a:tbl>
          </a:graphicData>
        </a:graphic>
      </p:graphicFrame>
      <p:sp>
        <p:nvSpPr>
          <p:cNvPr id="19" name="TextovéPole 18">
            <a:extLst>
              <a:ext uri="{FF2B5EF4-FFF2-40B4-BE49-F238E27FC236}">
                <a16:creationId xmlns:a16="http://schemas.microsoft.com/office/drawing/2014/main" id="{035D62BF-E276-C6EE-04AC-9E08D551B07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3028" y="3754804"/>
            <a:ext cx="63820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1300" dirty="0">
                <a:solidFill>
                  <a:prstClr val="black"/>
                </a:solidFill>
              </a:rPr>
              <a:t>*počet pracovišť s hlavní nasmlouvanou odborností „Geriatrie“ 1_6</a:t>
            </a:r>
            <a:r>
              <a:rPr lang="en-US" sz="1300" dirty="0">
                <a:solidFill>
                  <a:prstClr val="black"/>
                </a:solidFill>
              </a:rPr>
              <a:t> k 31. 12. 2023</a:t>
            </a:r>
          </a:p>
          <a:p>
            <a:pPr defTabSz="457200"/>
            <a:r>
              <a:rPr lang="en-US" sz="1300" dirty="0">
                <a:solidFill>
                  <a:prstClr val="black"/>
                </a:solidFill>
              </a:rPr>
              <a:t>*</a:t>
            </a:r>
            <a:r>
              <a:rPr lang="cs-CZ" sz="1300" dirty="0">
                <a:solidFill>
                  <a:prstClr val="black"/>
                </a:solidFill>
              </a:rPr>
              <a:t>*</a:t>
            </a:r>
            <a:r>
              <a:rPr lang="en-US" sz="1300" dirty="0">
                <a:solidFill>
                  <a:prstClr val="black"/>
                </a:solidFill>
              </a:rPr>
              <a:t>po</a:t>
            </a:r>
            <a:r>
              <a:rPr lang="cs-CZ" sz="1300" dirty="0">
                <a:solidFill>
                  <a:prstClr val="black"/>
                </a:solidFill>
              </a:rPr>
              <a:t>čet aktivních lékařů k 30. 12. 2023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B3E16FE-E4B9-6956-47CF-FA408C45A7A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280231" y="6502335"/>
            <a:ext cx="20133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 b="1" dirty="0">
                <a:solidFill>
                  <a:prstClr val="black"/>
                </a:solidFill>
                <a:latin typeface="Tw Cen MT" panose="020B0602020104020603"/>
              </a:rPr>
              <a:t>Zdroj: </a:t>
            </a:r>
            <a:r>
              <a:rPr lang="cs-CZ" sz="1400" dirty="0">
                <a:solidFill>
                  <a:prstClr val="black"/>
                </a:solidFill>
                <a:latin typeface="Tw Cen MT" panose="020B0602020104020603"/>
              </a:rPr>
              <a:t>NRHZS, NRZP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DC9C8BC-B57B-FABB-DBEC-993CA97F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20" y="256751"/>
            <a:ext cx="11595358" cy="523137"/>
          </a:xfrm>
        </p:spPr>
        <p:txBody>
          <a:bodyPr/>
          <a:lstStyle/>
          <a:p>
            <a:r>
              <a:rPr lang="cs-CZ" dirty="0">
                <a:solidFill>
                  <a:srgbClr val="383C63"/>
                </a:solidFill>
              </a:rPr>
              <a:t>Geriatrie: personální kapacity lékařů v ambulantní a lůžkové péči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565B444-007C-A23B-7BBF-CD275EFF8FF7}"/>
              </a:ext>
            </a:extLst>
          </p:cNvPr>
          <p:cNvSpPr txBox="1"/>
          <p:nvPr/>
        </p:nvSpPr>
        <p:spPr>
          <a:xfrm>
            <a:off x="935915" y="1270732"/>
            <a:ext cx="983249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Významný úkol: počet geriatrů není dostatečný </a:t>
            </a:r>
          </a:p>
        </p:txBody>
      </p:sp>
    </p:spTree>
    <p:extLst>
      <p:ext uri="{BB962C8B-B14F-4D97-AF65-F5344CB8AC3E}">
        <p14:creationId xmlns:p14="http://schemas.microsoft.com/office/powerpoint/2010/main" val="3579103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3B844226-B148-46AF-B709-45C8336F8F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8556" y="1636212"/>
          <a:ext cx="5325271" cy="419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9" name="Text Box 6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1135" y="1259692"/>
            <a:ext cx="54348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Relativní zastoupení jednotlivých věkových tříd </a:t>
            </a:r>
          </a:p>
        </p:txBody>
      </p:sp>
      <p:sp>
        <p:nvSpPr>
          <p:cNvPr id="7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-1223190" y="3226174"/>
            <a:ext cx="3168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ve věkové kategorii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72591" y="160258"/>
            <a:ext cx="11757484" cy="538364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rgbClr val="383C63"/>
                </a:solidFill>
              </a:rPr>
              <a:t>Všeobecná sestra: věková struktura </a:t>
            </a:r>
            <a:r>
              <a:rPr lang="cs-CZ" sz="2800" u="sng" dirty="0">
                <a:solidFill>
                  <a:srgbClr val="383C63"/>
                </a:solidFill>
              </a:rPr>
              <a:t>odbornosti 913 v roce </a:t>
            </a:r>
            <a:r>
              <a:rPr lang="en-US" sz="2800" u="sng" dirty="0">
                <a:solidFill>
                  <a:srgbClr val="383C63"/>
                </a:solidFill>
              </a:rPr>
              <a:t>20</a:t>
            </a:r>
            <a:r>
              <a:rPr lang="cs-CZ" sz="2800" u="sng" dirty="0">
                <a:solidFill>
                  <a:srgbClr val="383C63"/>
                </a:solidFill>
              </a:rPr>
              <a:t>23 </a:t>
            </a:r>
            <a:br>
              <a:rPr lang="cs-CZ" sz="2800" u="sng" dirty="0">
                <a:solidFill>
                  <a:srgbClr val="383C63"/>
                </a:solidFill>
              </a:rPr>
            </a:br>
            <a:r>
              <a:rPr lang="cs-CZ" sz="2800" dirty="0">
                <a:solidFill>
                  <a:srgbClr val="383C63"/>
                </a:solidFill>
              </a:rPr>
              <a:t>(pobytové sociální služby) </a:t>
            </a:r>
            <a:endParaRPr lang="en-US" sz="2800" dirty="0">
              <a:solidFill>
                <a:srgbClr val="383C63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E1E393D-FB06-BE7E-117C-7F48B4DF235A}"/>
              </a:ext>
            </a:extLst>
          </p:cNvPr>
          <p:cNvSpPr txBox="1"/>
          <p:nvPr/>
        </p:nvSpPr>
        <p:spPr>
          <a:xfrm>
            <a:off x="199470" y="5667901"/>
            <a:ext cx="254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Rizikový nedostatek kapacit krytých pracovníky ve věku &lt; 40 let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9B2C791D-D31C-5660-32AA-2DDE56822341}"/>
              </a:ext>
            </a:extLst>
          </p:cNvPr>
          <p:cNvCxnSpPr>
            <a:cxnSpLocks/>
          </p:cNvCxnSpPr>
          <p:nvPr/>
        </p:nvCxnSpPr>
        <p:spPr>
          <a:xfrm flipH="1">
            <a:off x="947552" y="5667901"/>
            <a:ext cx="153739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78ABD3F4-68AA-FCEF-59B4-1070B28733D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70908" y="875467"/>
            <a:ext cx="11556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zdravotnických pracovníků (NRZP) – odborná způsobilost + Národní registr hrazených zdravotních služeb (NRHZS) – pracovní zařazení a úvazky; stav k 31. 12. 2023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F449CE5-2F80-9C9A-9B87-3BFBB4389961}"/>
              </a:ext>
            </a:extLst>
          </p:cNvPr>
          <p:cNvGraphicFramePr>
            <a:graphicFrameLocks noGrp="1"/>
          </p:cNvGraphicFramePr>
          <p:nvPr/>
        </p:nvGraphicFramePr>
        <p:xfrm>
          <a:off x="5351453" y="1387173"/>
          <a:ext cx="5045632" cy="2894800"/>
        </p:xfrm>
        <a:graphic>
          <a:graphicData uri="http://schemas.openxmlformats.org/drawingml/2006/table">
            <a:tbl>
              <a:tblPr/>
              <a:tblGrid>
                <a:gridCol w="1091506">
                  <a:extLst>
                    <a:ext uri="{9D8B030D-6E8A-4147-A177-3AD203B41FA5}">
                      <a16:colId xmlns:a16="http://schemas.microsoft.com/office/drawing/2014/main" val="3656674458"/>
                    </a:ext>
                  </a:extLst>
                </a:gridCol>
                <a:gridCol w="926748">
                  <a:extLst>
                    <a:ext uri="{9D8B030D-6E8A-4147-A177-3AD203B41FA5}">
                      <a16:colId xmlns:a16="http://schemas.microsoft.com/office/drawing/2014/main" val="1058848699"/>
                    </a:ext>
                  </a:extLst>
                </a:gridCol>
                <a:gridCol w="1009126">
                  <a:extLst>
                    <a:ext uri="{9D8B030D-6E8A-4147-A177-3AD203B41FA5}">
                      <a16:colId xmlns:a16="http://schemas.microsoft.com/office/drawing/2014/main" val="964721330"/>
                    </a:ext>
                  </a:extLst>
                </a:gridCol>
                <a:gridCol w="1009126">
                  <a:extLst>
                    <a:ext uri="{9D8B030D-6E8A-4147-A177-3AD203B41FA5}">
                      <a16:colId xmlns:a16="http://schemas.microsoft.com/office/drawing/2014/main" val="833623907"/>
                    </a:ext>
                  </a:extLst>
                </a:gridCol>
                <a:gridCol w="1009126">
                  <a:extLst>
                    <a:ext uri="{9D8B030D-6E8A-4147-A177-3AD203B41FA5}">
                      <a16:colId xmlns:a16="http://schemas.microsoft.com/office/drawing/2014/main" val="1955117428"/>
                    </a:ext>
                  </a:extLst>
                </a:gridCol>
              </a:tblGrid>
              <a:tr h="316740">
                <a:tc>
                  <a:txBody>
                    <a:bodyPr/>
                    <a:lstStyle/>
                    <a:p>
                      <a:pPr algn="l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Fyzické osoby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Úvazky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4953589"/>
                  </a:ext>
                </a:extLst>
              </a:tr>
              <a:tr h="3167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Věk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105194"/>
                  </a:ext>
                </a:extLst>
              </a:tr>
              <a:tr h="3167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55 let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006179"/>
                  </a:ext>
                </a:extLst>
              </a:tr>
              <a:tr h="3167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17,9 %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1 225,1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18,9 %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375189"/>
                  </a:ext>
                </a:extLst>
              </a:tr>
              <a:tr h="3167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848,6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13,1 %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075771"/>
                  </a:ext>
                </a:extLst>
              </a:tr>
              <a:tr h="3167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4,7 %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4,4 %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235319"/>
                  </a:ext>
                </a:extLst>
              </a:tr>
              <a:tr h="3167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 a více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1,6 %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1,4 %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167967"/>
                  </a:ext>
                </a:extLst>
              </a:tr>
              <a:tr h="3167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6 492,0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527381"/>
                  </a:ext>
                </a:extLst>
              </a:tr>
              <a:tr h="3608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Průměrný věk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 let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00967"/>
                  </a:ext>
                </a:extLst>
              </a:tr>
            </a:tbl>
          </a:graphicData>
        </a:graphic>
      </p:graphicFrame>
      <p:sp>
        <p:nvSpPr>
          <p:cNvPr id="8" name="Pravá složená závorka 7">
            <a:extLst>
              <a:ext uri="{FF2B5EF4-FFF2-40B4-BE49-F238E27FC236}">
                <a16:creationId xmlns:a16="http://schemas.microsoft.com/office/drawing/2014/main" id="{F2211F9D-7099-9912-18BD-3249BAE2C8FA}"/>
              </a:ext>
            </a:extLst>
          </p:cNvPr>
          <p:cNvSpPr/>
          <p:nvPr/>
        </p:nvSpPr>
        <p:spPr>
          <a:xfrm>
            <a:off x="10360707" y="2369658"/>
            <a:ext cx="259193" cy="1190847"/>
          </a:xfrm>
          <a:prstGeom prst="righ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A7E06AB-867C-0E07-A63A-214A28BFF6F0}"/>
              </a:ext>
            </a:extLst>
          </p:cNvPr>
          <p:cNvSpPr txBox="1"/>
          <p:nvPr/>
        </p:nvSpPr>
        <p:spPr>
          <a:xfrm>
            <a:off x="10743934" y="2637651"/>
            <a:ext cx="124082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2 693 ZP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36,7%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6CB7EEB-0A1B-EF2A-15B3-66FEC4A357FE}"/>
              </a:ext>
            </a:extLst>
          </p:cNvPr>
          <p:cNvSpPr txBox="1"/>
          <p:nvPr/>
        </p:nvSpPr>
        <p:spPr>
          <a:xfrm>
            <a:off x="7012303" y="4973767"/>
            <a:ext cx="4972451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chemeClr val="bg1"/>
                </a:solidFill>
              </a:rPr>
              <a:t>Vládní program podpory vzdělávání sester: strategická nutnost 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8ECBB351-8537-E1AE-DDB2-5CD58E7462D5}"/>
              </a:ext>
            </a:extLst>
          </p:cNvPr>
          <p:cNvSpPr/>
          <p:nvPr/>
        </p:nvSpPr>
        <p:spPr>
          <a:xfrm>
            <a:off x="11112649" y="3505741"/>
            <a:ext cx="398033" cy="119084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667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3B844226-B148-46AF-B709-45C8336F8F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8556" y="1636212"/>
          <a:ext cx="5325271" cy="419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9" name="Text Box 6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0908" y="1217896"/>
            <a:ext cx="54348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Relativní zastoupení jednotlivých věkových tříd </a:t>
            </a:r>
          </a:p>
        </p:txBody>
      </p:sp>
      <p:sp>
        <p:nvSpPr>
          <p:cNvPr id="7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-1223190" y="3226174"/>
            <a:ext cx="3168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ve věkové kategorii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72591" y="160258"/>
            <a:ext cx="11757484" cy="538364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rgbClr val="383C63"/>
                </a:solidFill>
              </a:rPr>
              <a:t>Všeobecná sestra: věková struktura </a:t>
            </a:r>
            <a:r>
              <a:rPr lang="cs-CZ" sz="2800" u="sng" dirty="0">
                <a:solidFill>
                  <a:srgbClr val="383C63"/>
                </a:solidFill>
              </a:rPr>
              <a:t>odbornosti 925 v roce </a:t>
            </a:r>
            <a:r>
              <a:rPr lang="en-US" sz="2800" u="sng" dirty="0">
                <a:solidFill>
                  <a:srgbClr val="383C63"/>
                </a:solidFill>
              </a:rPr>
              <a:t>20</a:t>
            </a:r>
            <a:r>
              <a:rPr lang="cs-CZ" sz="2800" u="sng" dirty="0">
                <a:solidFill>
                  <a:srgbClr val="383C63"/>
                </a:solidFill>
              </a:rPr>
              <a:t>23 </a:t>
            </a:r>
            <a:br>
              <a:rPr lang="cs-CZ" sz="2800" u="sng" dirty="0">
                <a:solidFill>
                  <a:srgbClr val="383C63"/>
                </a:solidFill>
              </a:rPr>
            </a:br>
            <a:r>
              <a:rPr lang="cs-CZ" sz="2800" dirty="0">
                <a:solidFill>
                  <a:srgbClr val="383C63"/>
                </a:solidFill>
              </a:rPr>
              <a:t>(domácí péče)</a:t>
            </a:r>
            <a:endParaRPr lang="en-US" sz="2800" dirty="0">
              <a:solidFill>
                <a:srgbClr val="383C63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E1E393D-FB06-BE7E-117C-7F48B4DF235A}"/>
              </a:ext>
            </a:extLst>
          </p:cNvPr>
          <p:cNvSpPr txBox="1"/>
          <p:nvPr/>
        </p:nvSpPr>
        <p:spPr>
          <a:xfrm>
            <a:off x="199470" y="5667901"/>
            <a:ext cx="254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Rizikový nedostatek kapacit krytých pracovníky ve věku &lt; 40 let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9B2C791D-D31C-5660-32AA-2DDE56822341}"/>
              </a:ext>
            </a:extLst>
          </p:cNvPr>
          <p:cNvCxnSpPr>
            <a:cxnSpLocks/>
          </p:cNvCxnSpPr>
          <p:nvPr/>
        </p:nvCxnSpPr>
        <p:spPr>
          <a:xfrm flipH="1">
            <a:off x="947552" y="5667901"/>
            <a:ext cx="153739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78ABD3F4-68AA-FCEF-59B4-1070B28733D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70908" y="875467"/>
            <a:ext cx="11556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zdravotnických pracovníků (NRZP) – odborná způsobilost + Národní registr hrazených zdravotních služeb (NRHZS) – pracovní zařazení a úvazky; stav k 31. 12. 2023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504B35C-D199-BD41-D45E-EEAB979785EA}"/>
              </a:ext>
            </a:extLst>
          </p:cNvPr>
          <p:cNvGraphicFramePr>
            <a:graphicFrameLocks noGrp="1"/>
          </p:cNvGraphicFramePr>
          <p:nvPr/>
        </p:nvGraphicFramePr>
        <p:xfrm>
          <a:off x="5396774" y="1640165"/>
          <a:ext cx="5045632" cy="2894800"/>
        </p:xfrm>
        <a:graphic>
          <a:graphicData uri="http://schemas.openxmlformats.org/drawingml/2006/table">
            <a:tbl>
              <a:tblPr/>
              <a:tblGrid>
                <a:gridCol w="1091506">
                  <a:extLst>
                    <a:ext uri="{9D8B030D-6E8A-4147-A177-3AD203B41FA5}">
                      <a16:colId xmlns:a16="http://schemas.microsoft.com/office/drawing/2014/main" val="3656674458"/>
                    </a:ext>
                  </a:extLst>
                </a:gridCol>
                <a:gridCol w="926748">
                  <a:extLst>
                    <a:ext uri="{9D8B030D-6E8A-4147-A177-3AD203B41FA5}">
                      <a16:colId xmlns:a16="http://schemas.microsoft.com/office/drawing/2014/main" val="1058848699"/>
                    </a:ext>
                  </a:extLst>
                </a:gridCol>
                <a:gridCol w="1009126">
                  <a:extLst>
                    <a:ext uri="{9D8B030D-6E8A-4147-A177-3AD203B41FA5}">
                      <a16:colId xmlns:a16="http://schemas.microsoft.com/office/drawing/2014/main" val="964721330"/>
                    </a:ext>
                  </a:extLst>
                </a:gridCol>
                <a:gridCol w="1009126">
                  <a:extLst>
                    <a:ext uri="{9D8B030D-6E8A-4147-A177-3AD203B41FA5}">
                      <a16:colId xmlns:a16="http://schemas.microsoft.com/office/drawing/2014/main" val="833623907"/>
                    </a:ext>
                  </a:extLst>
                </a:gridCol>
                <a:gridCol w="1009126">
                  <a:extLst>
                    <a:ext uri="{9D8B030D-6E8A-4147-A177-3AD203B41FA5}">
                      <a16:colId xmlns:a16="http://schemas.microsoft.com/office/drawing/2014/main" val="1955117428"/>
                    </a:ext>
                  </a:extLst>
                </a:gridCol>
              </a:tblGrid>
              <a:tr h="316740">
                <a:tc>
                  <a:txBody>
                    <a:bodyPr/>
                    <a:lstStyle/>
                    <a:p>
                      <a:pPr algn="l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Fyzické osoby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Úvazky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4953589"/>
                  </a:ext>
                </a:extLst>
              </a:tr>
              <a:tr h="3167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Věk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105194"/>
                  </a:ext>
                </a:extLst>
              </a:tr>
              <a:tr h="3167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55 let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006179"/>
                  </a:ext>
                </a:extLst>
              </a:tr>
              <a:tr h="3167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10,7 %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353,2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11,2 %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375189"/>
                  </a:ext>
                </a:extLst>
              </a:tr>
              <a:tr h="3167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6,7 %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6,9 %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075771"/>
                  </a:ext>
                </a:extLst>
              </a:tr>
              <a:tr h="3167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3,6 %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3,6 %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235319"/>
                  </a:ext>
                </a:extLst>
              </a:tr>
              <a:tr h="3167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 a více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2,4 %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2,6 %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167967"/>
                  </a:ext>
                </a:extLst>
              </a:tr>
              <a:tr h="3167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527381"/>
                  </a:ext>
                </a:extLst>
              </a:tr>
              <a:tr h="3608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Průměrný věk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 let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00967"/>
                  </a:ext>
                </a:extLst>
              </a:tr>
            </a:tbl>
          </a:graphicData>
        </a:graphic>
      </p:graphicFrame>
      <p:sp>
        <p:nvSpPr>
          <p:cNvPr id="8" name="Pravá složená závorka 7">
            <a:extLst>
              <a:ext uri="{FF2B5EF4-FFF2-40B4-BE49-F238E27FC236}">
                <a16:creationId xmlns:a16="http://schemas.microsoft.com/office/drawing/2014/main" id="{62927A35-8513-DB9A-E58F-B33CB2F184F6}"/>
              </a:ext>
            </a:extLst>
          </p:cNvPr>
          <p:cNvSpPr/>
          <p:nvPr/>
        </p:nvSpPr>
        <p:spPr>
          <a:xfrm>
            <a:off x="10406028" y="2622650"/>
            <a:ext cx="259193" cy="1190847"/>
          </a:xfrm>
          <a:prstGeom prst="righ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6068E3C-7016-0FBF-ACC9-BA39FC801ED3}"/>
              </a:ext>
            </a:extLst>
          </p:cNvPr>
          <p:cNvSpPr txBox="1"/>
          <p:nvPr/>
        </p:nvSpPr>
        <p:spPr>
          <a:xfrm>
            <a:off x="10789255" y="2890643"/>
            <a:ext cx="124082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1 038 ZP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23,4%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979B1D1-8F7B-7AC1-30AE-0FC7EE514A21}"/>
              </a:ext>
            </a:extLst>
          </p:cNvPr>
          <p:cNvSpPr txBox="1"/>
          <p:nvPr/>
        </p:nvSpPr>
        <p:spPr>
          <a:xfrm>
            <a:off x="7006543" y="5281523"/>
            <a:ext cx="4972451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chemeClr val="bg1"/>
                </a:solidFill>
              </a:rPr>
              <a:t>Vládní program podpory vzdělávání sester: strategická nutnost 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ED5270FF-F99C-16A7-21A3-273CAECD7836}"/>
              </a:ext>
            </a:extLst>
          </p:cNvPr>
          <p:cNvSpPr/>
          <p:nvPr/>
        </p:nvSpPr>
        <p:spPr>
          <a:xfrm>
            <a:off x="11106889" y="3813497"/>
            <a:ext cx="398033" cy="119084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513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8FB83-C351-4DEE-DE8C-655F8830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r>
              <a:rPr lang="cs-CZ" b="1" u="sng" dirty="0"/>
              <a:t>Závěr:</a:t>
            </a:r>
            <a:br>
              <a:rPr lang="cs-CZ" b="1" dirty="0"/>
            </a:br>
            <a:br>
              <a:rPr lang="cs-CZ" b="1" dirty="0"/>
            </a:br>
            <a:r>
              <a:rPr lang="cs-CZ" sz="3100" b="1" dirty="0"/>
              <a:t>Národní plán rozvoje geriatrické péče do roku 2035 představuje komplexní ambiciózní strategii, která reaguje na demografické změny a potřeby křehké populace. </a:t>
            </a:r>
            <a:r>
              <a:rPr lang="cs-CZ" sz="3100" b="1"/>
              <a:t>Pro </a:t>
            </a:r>
            <a:r>
              <a:rPr lang="cs-CZ" sz="3100" b="1" dirty="0"/>
              <a:t>úspěch je klíčové zajistit dlouhodobou politikou podporu, stabilní financování, kvalitní vzdělávání a efektivní propojení zdravotního a sociálního sektoru.</a:t>
            </a:r>
            <a:br>
              <a:rPr lang="cs-CZ" sz="3100" b="1" dirty="0"/>
            </a:br>
            <a:r>
              <a:rPr lang="cs-CZ" b="1" dirty="0"/>
              <a:t> </a:t>
            </a:r>
            <a:br>
              <a:rPr lang="cs-CZ" b="1" dirty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3554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----</a:t>
            </a:r>
          </a:p>
        </p:txBody>
      </p:sp>
      <p:pic>
        <p:nvPicPr>
          <p:cNvPr id="4" name="Picture 8" descr="Výsledek obrázku pro senior obrázek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658" y="1106742"/>
            <a:ext cx="6318702" cy="4665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Zástupný symbol pro obsah 3">
            <a:extLst>
              <a:ext uri="{FF2B5EF4-FFF2-40B4-BE49-F238E27FC236}">
                <a16:creationId xmlns:a16="http://schemas.microsoft.com/office/drawing/2014/main" id="{6942A659-84FD-FAF4-FABD-6E74FB8C2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86" y="1322786"/>
            <a:ext cx="5616178" cy="399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932A9-975B-E4E2-5D72-38C1A614F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Zástupný symbol pro obsah 3">
            <a:extLst>
              <a:ext uri="{FF2B5EF4-FFF2-40B4-BE49-F238E27FC236}">
                <a16:creationId xmlns:a16="http://schemas.microsoft.com/office/drawing/2014/main" id="{E1731184-046E-C515-1F70-6B18DDEA6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17" y="1376365"/>
            <a:ext cx="5670947" cy="42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35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E3A948-0886-170A-803D-05AA087EE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1117758"/>
            <a:ext cx="9144000" cy="5399087"/>
          </a:xfrm>
        </p:spPr>
        <p:txBody>
          <a:bodyPr/>
          <a:lstStyle/>
          <a:p>
            <a:pPr algn="just">
              <a:defRPr/>
            </a:pPr>
            <a:endParaRPr lang="cs-CZ" altLang="cs-CZ" sz="500" b="0" dirty="0">
              <a:solidFill>
                <a:srgbClr val="C00000"/>
              </a:solidFill>
            </a:endParaRPr>
          </a:p>
          <a:p>
            <a:pPr>
              <a:defRPr/>
            </a:pPr>
            <a:endParaRPr lang="cs-CZ" altLang="cs-CZ" sz="1000" i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1000" b="0" i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VIZE PLÁNU</a:t>
            </a:r>
          </a:p>
          <a:p>
            <a:pPr algn="ctr">
              <a:defRPr/>
            </a:pPr>
            <a:r>
              <a:rPr lang="cs-CZ" altLang="cs-CZ" sz="1800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altLang="cs-CZ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Systém péče uceleně a mnohostranně orientovaný na geriatrického pacienta </a:t>
            </a:r>
            <a:br>
              <a:rPr lang="cs-CZ" altLang="cs-CZ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komplexní nastavení intervencí vedoucích k maximálnímu možnému zlepšení jeho zdravotního stavu, celkové kondice a soběstačnosti (funkčního stavu) </a:t>
            </a:r>
            <a:br>
              <a:rPr lang="cs-CZ" altLang="cs-CZ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při zabezpečení jeho individuálních potřeb.“</a:t>
            </a:r>
            <a:endParaRPr lang="cs-CZ" altLang="cs-CZ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cs-CZ" altLang="cs-CZ" sz="800" b="0" dirty="0">
              <a:solidFill>
                <a:srgbClr val="C00000"/>
              </a:solidFill>
            </a:endParaRPr>
          </a:p>
          <a:p>
            <a:pPr algn="just">
              <a:defRPr/>
            </a:pPr>
            <a:endParaRPr lang="cs-CZ" altLang="cs-CZ" sz="1800" i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cs-CZ" altLang="cs-CZ" sz="1000" b="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Rozvoj geriatrické péče minimálně na období 12 let: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podpory a rozvoje oboru geriatrie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podpory a rozvoje kooperace geriatrie s relevantními oblastmi péče </a:t>
            </a:r>
            <a:br>
              <a:rPr lang="cs-CZ" altLang="cs-CZ" sz="1800" b="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1800" b="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(zdravotními i sociálními)</a:t>
            </a:r>
          </a:p>
          <a:p>
            <a:pPr algn="just">
              <a:defRPr/>
            </a:pPr>
            <a:endParaRPr lang="cs-CZ" altLang="cs-CZ" sz="1800" dirty="0">
              <a:solidFill>
                <a:srgbClr val="003D61"/>
              </a:solidFill>
            </a:endParaRPr>
          </a:p>
          <a:p>
            <a:pPr algn="just">
              <a:defRPr/>
            </a:pPr>
            <a:endParaRPr lang="cs-CZ" alt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93FD2534-DD3C-4320-F6A9-3B6C6DDCD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084" y="25950"/>
            <a:ext cx="9059333" cy="1052513"/>
          </a:xfrm>
        </p:spPr>
        <p:txBody>
          <a:bodyPr/>
          <a:lstStyle/>
          <a:p>
            <a:r>
              <a:rPr lang="cs-CZ" altLang="cs-CZ" sz="2400" dirty="0"/>
              <a:t>Národní plán rozvoje geriatrické péče v České republice do roku 2035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01DFB48-5DF4-D02E-711C-8CC0CD50491B}"/>
              </a:ext>
            </a:extLst>
          </p:cNvPr>
          <p:cNvCxnSpPr/>
          <p:nvPr/>
        </p:nvCxnSpPr>
        <p:spPr bwMode="auto">
          <a:xfrm>
            <a:off x="5079049" y="3697660"/>
            <a:ext cx="2160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FAA809E7-5BB7-CD0E-C11F-1CB35D34353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Děkuji za pozornost</a:t>
            </a:r>
          </a:p>
        </p:txBody>
      </p:sp>
      <p:pic>
        <p:nvPicPr>
          <p:cNvPr id="46083" name="Picture 2" descr="C:\Users\božena\Pictures\turiste_kitzbuehel_sen.jpg">
            <a:extLst>
              <a:ext uri="{FF2B5EF4-FFF2-40B4-BE49-F238E27FC236}">
                <a16:creationId xmlns:a16="http://schemas.microsoft.com/office/drawing/2014/main" id="{EFFFDC0D-B813-A70C-E75D-CE1E3326B2C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412875"/>
            <a:ext cx="7848600" cy="48958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5092B2-03B0-A1B5-77DE-4E5E66F32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04" y="1675539"/>
            <a:ext cx="9647208" cy="492918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u="sng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Dílčí cíle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endParaRPr lang="cs-CZ" sz="1000" u="sng" kern="1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zvýšení atraktivity </a:t>
            </a:r>
            <a:r>
              <a:rPr lang="cs-CZ" b="0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oboru geriatrie pro mladé zdravotníky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0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zvýšení </a:t>
            </a:r>
            <a:r>
              <a:rPr lang="cs-CZ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povědomí veřejnosti </a:t>
            </a:r>
            <a:r>
              <a:rPr lang="cs-CZ" b="0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možnostech poskytování geriatrické péče, </a:t>
            </a:r>
            <a:br>
              <a:rPr lang="cs-CZ" b="0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0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včetně prevence rozvoje disability a prevence pádů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0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rozvoje </a:t>
            </a:r>
            <a:r>
              <a:rPr lang="cs-CZ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struktury moderních poskytovatelů geriatrické </a:t>
            </a:r>
            <a:r>
              <a:rPr lang="cs-CZ" b="0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péče: </a:t>
            </a:r>
            <a:r>
              <a:rPr lang="cs-CZ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lůžkové, ambulantní, ve vlastním sociálním prostředí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0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úspěšné </a:t>
            </a:r>
            <a:r>
              <a:rPr lang="cs-CZ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navrácení pacienta po hospitalizaci </a:t>
            </a:r>
            <a:r>
              <a:rPr lang="cs-CZ" b="0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jeho </a:t>
            </a:r>
            <a:r>
              <a:rPr lang="cs-CZ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udržení ve vlastním sociálním prostředí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management</a:t>
            </a:r>
            <a:r>
              <a:rPr lang="cs-CZ" b="0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adekvátní návazné péče a její kontinuity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0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</a:t>
            </a:r>
            <a:r>
              <a:rPr lang="cs-CZ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multidisciplinární spolupráce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0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nastavení a zajištění </a:t>
            </a:r>
            <a:r>
              <a:rPr lang="cs-CZ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standardu poskytované geriatrické péče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0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ukotvení </a:t>
            </a:r>
            <a:r>
              <a:rPr lang="cs-CZ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spolupráce v rámci zdravotního i sociálního sektoru </a:t>
            </a:r>
            <a:r>
              <a:rPr lang="cs-CZ" b="0" kern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(dlouhodobá péče)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058982A-9179-AEBF-7F11-E7E8260C8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084" y="25950"/>
            <a:ext cx="9059333" cy="1052513"/>
          </a:xfrm>
        </p:spPr>
        <p:txBody>
          <a:bodyPr/>
          <a:lstStyle/>
          <a:p>
            <a:r>
              <a:rPr lang="cs-CZ" altLang="cs-CZ" sz="2400" dirty="0"/>
              <a:t>Národní plán rozvoje geriatrické péče v České republice do roku 2035</a:t>
            </a:r>
          </a:p>
        </p:txBody>
      </p:sp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B92C80-8077-CF9F-6333-A2F85C6E4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4" y="1196975"/>
            <a:ext cx="7991475" cy="4929188"/>
          </a:xfrm>
        </p:spPr>
        <p:txBody>
          <a:bodyPr/>
          <a:lstStyle/>
          <a:p>
            <a:pPr>
              <a:defRPr/>
            </a:pPr>
            <a:endParaRPr lang="cs-CZ" altLang="cs-CZ" dirty="0">
              <a:solidFill>
                <a:srgbClr val="003D61"/>
              </a:solidFill>
            </a:endParaRPr>
          </a:p>
          <a:p>
            <a:pPr marL="0" indent="0" algn="just">
              <a:spcBef>
                <a:spcPct val="0"/>
              </a:spcBef>
              <a:defRPr/>
            </a:pPr>
            <a:endParaRPr lang="cs-CZ" altLang="cs-CZ" dirty="0">
              <a:solidFill>
                <a:srgbClr val="003D61"/>
              </a:solidFill>
              <a:highlight>
                <a:srgbClr val="00FFFF"/>
              </a:highlight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03F239-BD91-0699-2C5B-171EFBB9A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592602"/>
              </p:ext>
            </p:extLst>
          </p:nvPr>
        </p:nvGraphicFramePr>
        <p:xfrm>
          <a:off x="1422060" y="1465724"/>
          <a:ext cx="9399820" cy="5256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525FAAFF-C077-AF5C-E1C2-94276C901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084" y="25950"/>
            <a:ext cx="9059333" cy="1052513"/>
          </a:xfrm>
        </p:spPr>
        <p:txBody>
          <a:bodyPr/>
          <a:lstStyle/>
          <a:p>
            <a:r>
              <a:rPr lang="cs-CZ" altLang="cs-CZ" sz="2400" dirty="0"/>
              <a:t>Národní plán rozvoje geriatrické péče v České republice do roku 2035</a:t>
            </a:r>
          </a:p>
        </p:txBody>
      </p:sp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70E82AD5-9779-AEEC-F4FD-0535B7C22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2051" y="212725"/>
            <a:ext cx="7995391" cy="1289050"/>
          </a:xfrm>
        </p:spPr>
        <p:txBody>
          <a:bodyPr/>
          <a:lstStyle/>
          <a:p>
            <a:pPr algn="ctr"/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STRATEGICKÝ CÍL 1</a:t>
            </a:r>
            <a:b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Vytvoření podmínek pro zdravé stárnutí a prevenci disability</a:t>
            </a:r>
            <a:b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cs-CZ" altLang="cs-CZ" sz="24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480072B-220D-ABA8-7550-3052543C4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637990"/>
              </p:ext>
            </p:extLst>
          </p:nvPr>
        </p:nvGraphicFramePr>
        <p:xfrm>
          <a:off x="1582829" y="1592990"/>
          <a:ext cx="9432700" cy="3373677"/>
        </p:xfrm>
        <a:graphic>
          <a:graphicData uri="http://schemas.openxmlformats.org/drawingml/2006/table">
            <a:tbl>
              <a:tblPr firstRow="1" firstCol="1" lastCol="1" bandRow="1">
                <a:tableStyleId>{69012ECD-51FC-41F1-AA8D-1B2483CD663E}</a:tableStyleId>
              </a:tblPr>
              <a:tblGrid>
                <a:gridCol w="943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743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1.1 Prevence/ oddálení disability</a:t>
                      </a:r>
                      <a:endParaRPr lang="cs-CZ" altLang="cs-CZ" sz="2400" b="1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cs-CZ" sz="1800" b="0" i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3848756056"/>
                  </a:ext>
                </a:extLst>
              </a:tr>
              <a:tr h="487743">
                <a:tc>
                  <a:txBody>
                    <a:bodyPr/>
                    <a:lstStyle/>
                    <a:p>
                      <a:pPr algn="just"/>
                      <a:r>
                        <a:rPr lang="cs-CZ" sz="18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Prevence disability a/nebo zhoršení funkčního stavu s využitím CGA </a:t>
                      </a:r>
                    </a:p>
                    <a:p>
                      <a:pPr algn="just"/>
                      <a:r>
                        <a:rPr lang="cs-CZ" sz="1800" b="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cs-CZ" sz="1800" b="0" dirty="0" err="1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Comprehensive</a:t>
                      </a:r>
                      <a:r>
                        <a:rPr lang="cs-CZ" sz="1800" b="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800" b="0" dirty="0" err="1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Geriatric</a:t>
                      </a:r>
                      <a:r>
                        <a:rPr lang="cs-CZ" sz="1800" b="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800" b="0" dirty="0" err="1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Assessment</a:t>
                      </a:r>
                      <a:r>
                        <a:rPr lang="cs-CZ" sz="1800" b="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cs-CZ" sz="1800" b="0" i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13">
                <a:tc>
                  <a:txBody>
                    <a:bodyPr/>
                    <a:lstStyle/>
                    <a:p>
                      <a:pPr algn="just"/>
                      <a:r>
                        <a:rPr lang="cs-CZ" sz="18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Prevence pádů a úrazů ve vyšším věku</a:t>
                      </a:r>
                    </a:p>
                    <a:p>
                      <a:pPr algn="just"/>
                      <a:endParaRPr lang="cs-CZ" sz="6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82">
                <a:tc>
                  <a:txBody>
                    <a:bodyPr/>
                    <a:lstStyle/>
                    <a:p>
                      <a:pPr algn="just"/>
                      <a:r>
                        <a:rPr lang="cs-CZ" sz="18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Prevence syndromu frailty ve vyšším věku</a:t>
                      </a:r>
                    </a:p>
                    <a:p>
                      <a:pPr algn="just"/>
                      <a:endParaRPr lang="cs-CZ" sz="6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82">
                <a:tc>
                  <a:txBody>
                    <a:bodyPr/>
                    <a:lstStyle/>
                    <a:p>
                      <a:pPr algn="just"/>
                      <a:r>
                        <a:rPr lang="cs-CZ" sz="18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Prevence poruch výživy a malnutrice ve vyšším věku</a:t>
                      </a:r>
                    </a:p>
                    <a:p>
                      <a:pPr algn="just"/>
                      <a:endParaRPr lang="cs-CZ" sz="6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270">
                <a:tc>
                  <a:txBody>
                    <a:bodyPr/>
                    <a:lstStyle/>
                    <a:p>
                      <a:pPr algn="just"/>
                      <a:r>
                        <a:rPr lang="cs-CZ" sz="18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Prevence komplikací u lidí žijících se souběhem kognitivní poruchy a somatických komorbidit</a:t>
                      </a:r>
                      <a:endParaRPr lang="cs-CZ" sz="18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82">
                <a:tc>
                  <a:txBody>
                    <a:bodyPr/>
                    <a:lstStyle/>
                    <a:p>
                      <a:pPr algn="just"/>
                      <a:r>
                        <a:rPr lang="cs-CZ" sz="18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Podpora vakcinace u seniorů s cílem prevence infekčních onemocnění</a:t>
                      </a:r>
                    </a:p>
                    <a:p>
                      <a:pPr algn="just"/>
                      <a:endParaRPr lang="cs-CZ" sz="6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647">
                <a:tc>
                  <a:txBody>
                    <a:bodyPr/>
                    <a:lstStyle/>
                    <a:p>
                      <a:pPr algn="just"/>
                      <a:r>
                        <a:rPr lang="cs-CZ" sz="18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Podpora adherence a bezpečnosti farmakologické léčby</a:t>
                      </a:r>
                      <a:endParaRPr lang="cs-CZ" sz="18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0812A99-2B66-75E0-1663-67E3447A4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342086"/>
              </p:ext>
            </p:extLst>
          </p:nvPr>
        </p:nvGraphicFramePr>
        <p:xfrm>
          <a:off x="1582829" y="5265010"/>
          <a:ext cx="9432700" cy="118706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43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51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b="1" kern="12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1.2 Podpora zdravého stárnutí a života ve zdraví</a:t>
                      </a:r>
                    </a:p>
                    <a:p>
                      <a:pPr algn="just"/>
                      <a:endParaRPr lang="cs-CZ" sz="5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730489046"/>
                  </a:ext>
                </a:extLst>
              </a:tr>
              <a:tr h="318789"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Podpora zdravého stárnutí</a:t>
                      </a:r>
                    </a:p>
                    <a:p>
                      <a:pPr algn="just"/>
                      <a:endParaRPr lang="cs-CZ" sz="5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84"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Podpora života ve zdraví </a:t>
                      </a:r>
                      <a:r>
                        <a:rPr lang="cs-CZ" sz="1800" b="0" i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(healthy life expectancy, disability-free life expectancy) </a:t>
                      </a: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osob starších 65 let</a:t>
                      </a:r>
                      <a:r>
                        <a:rPr lang="cs-CZ" sz="16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E99BAC01-5C58-FE07-B414-CB1F7989E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3863" y="1"/>
            <a:ext cx="9610122" cy="1052513"/>
          </a:xfrm>
        </p:spPr>
        <p:txBody>
          <a:bodyPr/>
          <a:lstStyle/>
          <a:p>
            <a:pPr algn="ctr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STRATEGICKÝ CÍL 2</a:t>
            </a:r>
            <a:b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Kvalitní geriatrická péče s oporou ve výzkumu a vzdělávání v geriatrii a gerontologii je poskytovaná v souladu s komplexními potřebami křehkých, </a:t>
            </a:r>
            <a:r>
              <a:rPr lang="cs-CZ" altLang="cs-CZ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polymorbidních</a:t>
            </a:r>
            <a:r>
              <a:rPr lang="cs-CZ" alt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geriatrických pacientů</a:t>
            </a:r>
            <a:endParaRPr lang="cs-CZ" altLang="cs-CZ" sz="1600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F67C8FD-E7EF-A99F-56FB-AC9C659AB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9" y="2081213"/>
            <a:ext cx="2174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GillSans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GillSans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GillSans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GillSans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Gill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Gill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Gill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Gill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Gill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altLang="cs-CZ" sz="3400" b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D73F200-3A6B-AD08-9FEA-2C4BBDFA2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28970"/>
              </p:ext>
            </p:extLst>
          </p:nvPr>
        </p:nvGraphicFramePr>
        <p:xfrm>
          <a:off x="1453653" y="1700613"/>
          <a:ext cx="9284694" cy="464234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284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174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b="1" kern="12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SPECIFICKÝ CÍL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b="1" kern="12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2.1  Vzdělávání v geriatrii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2033954909"/>
                  </a:ext>
                </a:extLst>
              </a:tr>
              <a:tr h="8268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Nastavení systému pregraduální výuky geriatrie pro všechny studenty magisterského programu všeobecného lékařství jako součásti základního curricula povinné výuky, zajištění výuky geriatrie na všech lékařských fakultách</a:t>
                      </a:r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Podpora rozvoje páteřní sítě geriatrických klinik ve fakultních nemocnicích jako nezbytné podmínky pro kvalitní vzdělávání; podpora spolupráce fakultních nemocnic a lékařských fakult při rozvoji/ustanovení geriatrických klinik</a:t>
                      </a:r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5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Podpora rozvoje postgraduálního a celoživotního vzdělávání geriatrů a dalších lékařských odborností v oblasti geriatrie a gerontologie</a:t>
                      </a:r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Podpora vzdělávání nelékařských zdravotnických pracovníků v oblasti geriatrie a gerontologie</a:t>
                      </a:r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5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Podpora vzdělávání v oblasti gerontologie pro sociální pracovníky</a:t>
                      </a:r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Podpora vzdělávání v oblasti specifik péče o seniory pro pracovníky v sociálních službách </a:t>
                      </a:r>
                      <a:b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</a:b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 neformální pečující</a:t>
                      </a:r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Zástupný obsah 2">
            <a:extLst>
              <a:ext uri="{FF2B5EF4-FFF2-40B4-BE49-F238E27FC236}">
                <a16:creationId xmlns:a16="http://schemas.microsoft.com/office/drawing/2014/main" id="{8FED1D75-138B-D4F9-F225-9060509B56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7488" y="1052513"/>
            <a:ext cx="6794500" cy="4525962"/>
          </a:xfrm>
        </p:spPr>
        <p:txBody>
          <a:bodyPr/>
          <a:lstStyle/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3B3C9DA-356B-E754-A2CC-E3A2F7C34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71165"/>
              </p:ext>
            </p:extLst>
          </p:nvPr>
        </p:nvGraphicFramePr>
        <p:xfrm>
          <a:off x="1870340" y="2207710"/>
          <a:ext cx="8568795" cy="362027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56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31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b="1" kern="12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SPECIFICKÝ CÍL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b="1" kern="12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2.2  Výzkum v geriatrii</a:t>
                      </a:r>
                    </a:p>
                    <a:p>
                      <a:pPr algn="just">
                        <a:spcAft>
                          <a:spcPts val="800"/>
                        </a:spcAft>
                      </a:pPr>
                      <a:endParaRPr lang="cs-CZ" sz="2000" b="1" kern="12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908377694"/>
                  </a:ext>
                </a:extLst>
              </a:tr>
              <a:tr h="421631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Podpora výzkumu v klíčových oblastech geriatrické péče</a:t>
                      </a:r>
                    </a:p>
                    <a:p>
                      <a:pPr algn="just">
                        <a:spcAft>
                          <a:spcPts val="800"/>
                        </a:spcAft>
                      </a:pPr>
                      <a:endParaRPr lang="cs-CZ" sz="6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6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Zvýšení kvality klinické geriatrické péče a kvality výuky geriatrie na evropské úrovni prostřednictvím aktivního zapojení geriatrických klinik do evropského výzkumu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cs-CZ" sz="600" b="1" kern="12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1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Podpora geriatrických klinik v jejich klíčové roli pro mapování potřeb geriatrických pacientů v ČR a výzkumu v oblasti poskytování zdravotních služeb (</a:t>
                      </a:r>
                      <a:r>
                        <a:rPr lang="cs-CZ" sz="1800" dirty="0" err="1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health</a:t>
                      </a: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800" dirty="0" err="1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service</a:t>
                      </a:r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research) v geriatrické a gerontologické oblasti v ČR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6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110"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Podpora výzkumu v oblasti interdisciplinární a evropské spolupráce ke geriatrickým tématům</a:t>
                      </a:r>
                      <a:endParaRPr lang="cs-CZ" sz="18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Nadpis 1">
            <a:extLst>
              <a:ext uri="{FF2B5EF4-FFF2-40B4-BE49-F238E27FC236}">
                <a16:creationId xmlns:a16="http://schemas.microsoft.com/office/drawing/2014/main" id="{1728AF99-2684-F69C-D6B1-1E086E77B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3863" y="1"/>
            <a:ext cx="9610122" cy="1052513"/>
          </a:xfrm>
        </p:spPr>
        <p:txBody>
          <a:bodyPr/>
          <a:lstStyle/>
          <a:p>
            <a:pPr algn="ctr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STRATEGICKÝ CÍL 2</a:t>
            </a:r>
            <a:b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Kvalitní geriatrická péče s oporou ve výzkumu a vzdělávání v geriatrii a gerontologii je poskytovaná v souladu s komplexními potřebami křehkých, </a:t>
            </a:r>
            <a:r>
              <a:rPr lang="cs-CZ" altLang="cs-CZ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polymorbidních</a:t>
            </a:r>
            <a:r>
              <a:rPr lang="cs-CZ" alt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geriatrických pacientů</a:t>
            </a:r>
            <a:endParaRPr lang="cs-CZ" altLang="cs-CZ" sz="1600" dirty="0"/>
          </a:p>
        </p:txBody>
      </p:sp>
    </p:spTree>
  </p:cSld>
  <p:clrMapOvr>
    <a:masterClrMapping/>
  </p:clrMapOvr>
  <p:transition>
    <p:zoom dir="in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2"/>
  <p:tag name="SLIDEFAB_EXPORTMOD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sablona_prezentace">
  <a:themeElements>
    <a:clrScheme name="sablona_prezentace 1">
      <a:dk1>
        <a:srgbClr val="003D61"/>
      </a:dk1>
      <a:lt1>
        <a:srgbClr val="FFFFFF"/>
      </a:lt1>
      <a:dk2>
        <a:srgbClr val="FFFFFF"/>
      </a:dk2>
      <a:lt2>
        <a:srgbClr val="858585"/>
      </a:lt2>
      <a:accent1>
        <a:srgbClr val="FDBB30"/>
      </a:accent1>
      <a:accent2>
        <a:srgbClr val="C2CD23"/>
      </a:accent2>
      <a:accent3>
        <a:srgbClr val="FFFFFF"/>
      </a:accent3>
      <a:accent4>
        <a:srgbClr val="003352"/>
      </a:accent4>
      <a:accent5>
        <a:srgbClr val="FEDAAD"/>
      </a:accent5>
      <a:accent6>
        <a:srgbClr val="B0BA1F"/>
      </a:accent6>
      <a:hlink>
        <a:srgbClr val="003D61"/>
      </a:hlink>
      <a:folHlink>
        <a:srgbClr val="858585"/>
      </a:folHlink>
    </a:clrScheme>
    <a:fontScheme name="sablona_prezentace">
      <a:majorFont>
        <a:latin typeface="GillSans"/>
        <a:ea typeface="ＭＳ Ｐゴシック"/>
        <a:cs typeface=""/>
      </a:majorFont>
      <a:minorFont>
        <a:latin typeface="Gill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ablona_prezentace 1">
        <a:dk1>
          <a:srgbClr val="003D61"/>
        </a:dk1>
        <a:lt1>
          <a:srgbClr val="FFFFFF"/>
        </a:lt1>
        <a:dk2>
          <a:srgbClr val="FFFFFF"/>
        </a:dk2>
        <a:lt2>
          <a:srgbClr val="858585"/>
        </a:lt2>
        <a:accent1>
          <a:srgbClr val="FDBB30"/>
        </a:accent1>
        <a:accent2>
          <a:srgbClr val="C2CD23"/>
        </a:accent2>
        <a:accent3>
          <a:srgbClr val="FFFFFF"/>
        </a:accent3>
        <a:accent4>
          <a:srgbClr val="003352"/>
        </a:accent4>
        <a:accent5>
          <a:srgbClr val="FEDAAD"/>
        </a:accent5>
        <a:accent6>
          <a:srgbClr val="B0BA1F"/>
        </a:accent6>
        <a:hlink>
          <a:srgbClr val="003D61"/>
        </a:hlink>
        <a:folHlink>
          <a:srgbClr val="8585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3428</Words>
  <Application>Microsoft Office PowerPoint</Application>
  <PresentationFormat>Širokoúhlá obrazovka</PresentationFormat>
  <Paragraphs>681</Paragraphs>
  <Slides>40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14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40</vt:i4>
      </vt:variant>
    </vt:vector>
  </HeadingPairs>
  <TitlesOfParts>
    <vt:vector size="60" baseType="lpstr">
      <vt:lpstr>GillSans</vt:lpstr>
      <vt:lpstr>Calibri Light</vt:lpstr>
      <vt:lpstr>Wingdings</vt:lpstr>
      <vt:lpstr>Calibri</vt:lpstr>
      <vt:lpstr>Symbol</vt:lpstr>
      <vt:lpstr>Segoe UI</vt:lpstr>
      <vt:lpstr>Aptos Narrow</vt:lpstr>
      <vt:lpstr>Arial Black</vt:lpstr>
      <vt:lpstr>Insight print</vt:lpstr>
      <vt:lpstr>Garamond</vt:lpstr>
      <vt:lpstr>Tw Cen MT</vt:lpstr>
      <vt:lpstr>Courier New</vt:lpstr>
      <vt:lpstr>Times New Roman</vt:lpstr>
      <vt:lpstr>Arial</vt:lpstr>
      <vt:lpstr>sablona_prezentace</vt:lpstr>
      <vt:lpstr>32_Motiv Office</vt:lpstr>
      <vt:lpstr>3_Motiv Office</vt:lpstr>
      <vt:lpstr>21_Motiv Office</vt:lpstr>
      <vt:lpstr>Motiv Office</vt:lpstr>
      <vt:lpstr>1_Motiv Office</vt:lpstr>
      <vt:lpstr>Národní plán rozvoje geriatrické péče  v České republice  do roku 2035  </vt:lpstr>
      <vt:lpstr>Národní plán rozvoje geriatrické péče v České republice do roku 2035</vt:lpstr>
      <vt:lpstr>Národní plán rozvoje geriatrické péče v České republice do roku 2035</vt:lpstr>
      <vt:lpstr>Národní plán rozvoje geriatrické péče v České republice do roku 2035</vt:lpstr>
      <vt:lpstr>Národní plán rozvoje geriatrické péče v České republice do roku 2035</vt:lpstr>
      <vt:lpstr>Národní plán rozvoje geriatrické péče v České republice do roku 2035</vt:lpstr>
      <vt:lpstr>STRATEGICKÝ CÍL 1 Vytvoření podmínek pro zdravé stárnutí a prevenci disability  </vt:lpstr>
      <vt:lpstr>STRATEGICKÝ CÍL 2 Kvalitní geriatrická péče s oporou ve výzkumu a vzdělávání v geriatrii a gerontologii je poskytovaná v souladu s komplexními potřebami křehkých, polymorbidních geriatrických pacientů</vt:lpstr>
      <vt:lpstr>STRATEGICKÝ CÍL 2 Kvalitní geriatrická péče s oporou ve výzkumu a vzdělávání v geriatrii a gerontologii je poskytovaná v souladu s komplexními potřebami křehkých, polymorbidních geriatrických pacientů</vt:lpstr>
      <vt:lpstr>STRATEGICKÝ CÍL 3 Dostupnost a systémové nastavení specializované geriatrické péče odpovídající potřebám obyvatel České republiky</vt:lpstr>
      <vt:lpstr>STRATEGICKÝ CÍL 3 Dostupnost a systémové nastavení specializované geriatrické péče odpovídající potřebám obyvatel České republiky</vt:lpstr>
      <vt:lpstr>STRATEGICKÝ CÍL 4 Nastavení provázanosti péče v systému geriatrické péče odpovídající komplexním potřebám geriatrických pacientů </vt:lpstr>
      <vt:lpstr>STRATEGICKÝ CÍL 4 Nastavení provázanosti péče v systému geriatrické péče odpovídající komplexním potřebám geriatrických pacientů </vt:lpstr>
      <vt:lpstr>Národní plán rozvoje geriatrické péče v České republice do roku 2035</vt:lpstr>
      <vt:lpstr>Podpora dostupnosti a rozvoje specializované ambulantní geriatrické péče v ČR</vt:lpstr>
      <vt:lpstr>Prezentace aplikace PowerPoint</vt:lpstr>
      <vt:lpstr>Prezentace aplikace PowerPoint</vt:lpstr>
      <vt:lpstr>Prezentace aplikace PowerPoint</vt:lpstr>
      <vt:lpstr>Prezentace aplikace PowerPoint</vt:lpstr>
      <vt:lpstr>Koncepce přístupu </vt:lpstr>
      <vt:lpstr>Koncepce přístupu </vt:lpstr>
      <vt:lpstr>Věk 60 – 74 let</vt:lpstr>
      <vt:lpstr>Věk 60+ let</vt:lpstr>
      <vt:lpstr>Pacienti s potřebami geriatrické péče: výsledný populační odhad počtů </vt:lpstr>
      <vt:lpstr>Prezentace aplikace PowerPoint</vt:lpstr>
      <vt:lpstr>Kombinace vybraných forem péče v roce 2023 u pacientů ve věku 85 a více let</vt:lpstr>
      <vt:lpstr>Pacienti s potřebami geriatrické péče: objem čerpané péče narůstá </vt:lpstr>
      <vt:lpstr>Vývoj počtu geriatrických pacientů v domácí péči (produkce na 1 pacienta za rok)</vt:lpstr>
      <vt:lpstr>Polymorbidita osob ve věku 75+ let, stupeň rizika zhoršení funkčního stavu III</vt:lpstr>
      <vt:lpstr>Místo úmrtí geriatrických pacientů 2023 z očekávatelných příčin</vt:lpstr>
      <vt:lpstr>Geriatričtí pacienti v péči mobilní paliativní péče („domácí hospic“, odb. 926)</vt:lpstr>
      <vt:lpstr>Prezentace aplikace PowerPoint</vt:lpstr>
      <vt:lpstr>Geriatrie: personální kapacity lékařů v ambulantní a lůžkové péči</vt:lpstr>
      <vt:lpstr>Všeobecná sestra: věková struktura odbornosti 913 v roce 2023  (pobytové sociální služby) </vt:lpstr>
      <vt:lpstr>Všeobecná sestra: věková struktura odbornosti 925 v roce 2023  (domácí péče)</vt:lpstr>
      <vt:lpstr>        Závěr:  Národní plán rozvoje geriatrické péče do roku 2035 představuje komplexní ambiciózní strategii, která reaguje na demografické změny a potřeby křehké populace. Pro úspěch je klíčové zajistit dlouhodobou politikou podporu, stabilní financování, kvalitní vzdělávání a efektivní propojení zdravotního a sociálního sektoru.   </vt:lpstr>
      <vt:lpstr>----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Nový osvětový program, který zvyšuje povědomí o paliativní péči</dc:title>
  <dc:creator>Dobrá Jana, Mgr.</dc:creator>
  <cp:lastModifiedBy>KSWebexMeeting</cp:lastModifiedBy>
  <cp:revision>124</cp:revision>
  <dcterms:created xsi:type="dcterms:W3CDTF">2023-10-11T11:14:53Z</dcterms:created>
  <dcterms:modified xsi:type="dcterms:W3CDTF">2025-09-10T09:26:53Z</dcterms:modified>
</cp:coreProperties>
</file>